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 id="2147483769" r:id="rId2"/>
    <p:sldMasterId id="2147483794" r:id="rId3"/>
  </p:sldMasterIdLst>
  <p:notesMasterIdLst>
    <p:notesMasterId r:id="rId26"/>
  </p:notesMasterIdLst>
  <p:sldIdLst>
    <p:sldId id="283" r:id="rId4"/>
    <p:sldId id="279" r:id="rId5"/>
    <p:sldId id="280" r:id="rId6"/>
    <p:sldId id="282" r:id="rId7"/>
    <p:sldId id="258" r:id="rId8"/>
    <p:sldId id="259" r:id="rId9"/>
    <p:sldId id="260" r:id="rId10"/>
    <p:sldId id="263" r:id="rId11"/>
    <p:sldId id="261" r:id="rId12"/>
    <p:sldId id="264" r:id="rId13"/>
    <p:sldId id="266" r:id="rId14"/>
    <p:sldId id="267" r:id="rId15"/>
    <p:sldId id="276" r:id="rId16"/>
    <p:sldId id="268" r:id="rId17"/>
    <p:sldId id="269" r:id="rId18"/>
    <p:sldId id="270" r:id="rId19"/>
    <p:sldId id="277" r:id="rId20"/>
    <p:sldId id="271" r:id="rId21"/>
    <p:sldId id="272" r:id="rId22"/>
    <p:sldId id="273" r:id="rId23"/>
    <p:sldId id="274" r:id="rId24"/>
    <p:sldId id="284"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8480" autoAdjust="0"/>
    <p:restoredTop sz="61157" autoAdjust="0"/>
  </p:normalViewPr>
  <p:slideViewPr>
    <p:cSldViewPr snapToGrid="0">
      <p:cViewPr>
        <p:scale>
          <a:sx n="50" d="100"/>
          <a:sy n="50" d="100"/>
        </p:scale>
        <p:origin x="-210" y="-78"/>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E47D4A-59F8-4320-BBA4-89D4FF874E5A}" type="doc">
      <dgm:prSet loTypeId="urn:microsoft.com/office/officeart/2009/3/layout/StepUpProcess" loCatId="process" qsTypeId="urn:microsoft.com/office/officeart/2005/8/quickstyle/simple1" qsCatId="simple" csTypeId="urn:microsoft.com/office/officeart/2005/8/colors/colorful5" csCatId="colorful" phldr="1"/>
      <dgm:spPr/>
      <dgm:t>
        <a:bodyPr/>
        <a:lstStyle/>
        <a:p>
          <a:endParaRPr lang="en-US"/>
        </a:p>
      </dgm:t>
    </dgm:pt>
    <dgm:pt modelId="{BE27523B-14B8-4482-89CB-BE5680B4EE67}">
      <dgm:prSet/>
      <dgm:spPr/>
      <dgm:t>
        <a:bodyPr/>
        <a:lstStyle/>
        <a:p>
          <a:pPr rtl="0"/>
          <a:r>
            <a:rPr lang="en-US" dirty="0" smtClean="0"/>
            <a:t>Introduction and Engagement </a:t>
          </a:r>
          <a:endParaRPr lang="en-US" dirty="0"/>
        </a:p>
      </dgm:t>
    </dgm:pt>
    <dgm:pt modelId="{5EF0F7D9-7DAC-4C01-A237-EB500F97524E}" type="parTrans" cxnId="{C4672316-401E-4A03-A609-55FCC312E0C3}">
      <dgm:prSet/>
      <dgm:spPr/>
      <dgm:t>
        <a:bodyPr/>
        <a:lstStyle/>
        <a:p>
          <a:endParaRPr lang="en-US"/>
        </a:p>
      </dgm:t>
    </dgm:pt>
    <dgm:pt modelId="{DCBEDAB1-CCD0-43A6-BDEE-CADAEAEBB2FF}" type="sibTrans" cxnId="{C4672316-401E-4A03-A609-55FCC312E0C3}">
      <dgm:prSet/>
      <dgm:spPr/>
      <dgm:t>
        <a:bodyPr/>
        <a:lstStyle/>
        <a:p>
          <a:endParaRPr lang="en-US"/>
        </a:p>
      </dgm:t>
    </dgm:pt>
    <dgm:pt modelId="{CB24CF78-7E7F-49BE-B0BE-0232AC5792F7}">
      <dgm:prSet/>
      <dgm:spPr/>
      <dgm:t>
        <a:bodyPr/>
        <a:lstStyle/>
        <a:p>
          <a:pPr rtl="0"/>
          <a:r>
            <a:rPr lang="en-US" dirty="0" smtClean="0"/>
            <a:t>Assessment</a:t>
          </a:r>
          <a:endParaRPr lang="en-US" dirty="0"/>
        </a:p>
      </dgm:t>
    </dgm:pt>
    <dgm:pt modelId="{FBDE9160-889D-446A-8C64-F274F449FCFF}" type="parTrans" cxnId="{938D74E8-4253-4891-9357-9938E91295F2}">
      <dgm:prSet/>
      <dgm:spPr/>
      <dgm:t>
        <a:bodyPr/>
        <a:lstStyle/>
        <a:p>
          <a:endParaRPr lang="en-US"/>
        </a:p>
      </dgm:t>
    </dgm:pt>
    <dgm:pt modelId="{F62077DC-475B-40AC-9329-3B65C623BF03}" type="sibTrans" cxnId="{938D74E8-4253-4891-9357-9938E91295F2}">
      <dgm:prSet/>
      <dgm:spPr/>
      <dgm:t>
        <a:bodyPr/>
        <a:lstStyle/>
        <a:p>
          <a:endParaRPr lang="en-US"/>
        </a:p>
      </dgm:t>
    </dgm:pt>
    <dgm:pt modelId="{272AA5D3-E40D-4170-A96C-0672ED0C7B57}">
      <dgm:prSet/>
      <dgm:spPr/>
      <dgm:t>
        <a:bodyPr/>
        <a:lstStyle/>
        <a:p>
          <a:pPr rtl="0"/>
          <a:r>
            <a:rPr lang="en-US" dirty="0" smtClean="0"/>
            <a:t>Case Action Planning</a:t>
          </a:r>
          <a:endParaRPr lang="en-US" dirty="0"/>
        </a:p>
      </dgm:t>
    </dgm:pt>
    <dgm:pt modelId="{BA6298D3-6F40-48BA-BEAE-32AE47B2B4CB}" type="parTrans" cxnId="{5D2944CD-A104-437D-ACCA-C2AD2B0AF830}">
      <dgm:prSet/>
      <dgm:spPr/>
      <dgm:t>
        <a:bodyPr/>
        <a:lstStyle/>
        <a:p>
          <a:endParaRPr lang="en-US"/>
        </a:p>
      </dgm:t>
    </dgm:pt>
    <dgm:pt modelId="{507E3672-09B3-4BDD-A30E-6475F47935C3}" type="sibTrans" cxnId="{5D2944CD-A104-437D-ACCA-C2AD2B0AF830}">
      <dgm:prSet/>
      <dgm:spPr/>
      <dgm:t>
        <a:bodyPr/>
        <a:lstStyle/>
        <a:p>
          <a:endParaRPr lang="en-US"/>
        </a:p>
      </dgm:t>
    </dgm:pt>
    <dgm:pt modelId="{0AA87757-D0CC-4C32-BF09-4A95A5A46FCC}">
      <dgm:prSet/>
      <dgm:spPr/>
      <dgm:t>
        <a:bodyPr/>
        <a:lstStyle/>
        <a:p>
          <a:pPr rtl="0"/>
          <a:r>
            <a:rPr lang="en-US" dirty="0" smtClean="0"/>
            <a:t>Action Plan Implementation </a:t>
          </a:r>
          <a:endParaRPr lang="en-US" dirty="0"/>
        </a:p>
      </dgm:t>
    </dgm:pt>
    <dgm:pt modelId="{AD23E7D0-B5C8-40B2-9E7A-F82D3B460271}" type="parTrans" cxnId="{3C9D61CB-3E88-4522-B58A-6827B053BB99}">
      <dgm:prSet/>
      <dgm:spPr/>
      <dgm:t>
        <a:bodyPr/>
        <a:lstStyle/>
        <a:p>
          <a:endParaRPr lang="en-US"/>
        </a:p>
      </dgm:t>
    </dgm:pt>
    <dgm:pt modelId="{04D58D4D-A2B4-45F3-94AD-4EA43A03799F}" type="sibTrans" cxnId="{3C9D61CB-3E88-4522-B58A-6827B053BB99}">
      <dgm:prSet/>
      <dgm:spPr/>
      <dgm:t>
        <a:bodyPr/>
        <a:lstStyle/>
        <a:p>
          <a:endParaRPr lang="en-US"/>
        </a:p>
      </dgm:t>
    </dgm:pt>
    <dgm:pt modelId="{FEB1256A-7381-4B0D-A282-B2A161BA46CD}">
      <dgm:prSet/>
      <dgm:spPr/>
      <dgm:t>
        <a:bodyPr/>
        <a:lstStyle/>
        <a:p>
          <a:pPr rtl="0"/>
          <a:r>
            <a:rPr lang="en-US" dirty="0" smtClean="0"/>
            <a:t>Case Follow-up</a:t>
          </a:r>
          <a:endParaRPr lang="en-US" dirty="0"/>
        </a:p>
      </dgm:t>
    </dgm:pt>
    <dgm:pt modelId="{A1CDDC09-ECF2-4968-B60D-DDF9E9EEC648}" type="parTrans" cxnId="{5FB1A969-1F23-4128-B7F7-F8CEC5913CD8}">
      <dgm:prSet/>
      <dgm:spPr/>
      <dgm:t>
        <a:bodyPr/>
        <a:lstStyle/>
        <a:p>
          <a:endParaRPr lang="en-US"/>
        </a:p>
      </dgm:t>
    </dgm:pt>
    <dgm:pt modelId="{7646D114-90FA-4AA0-91CA-2993C2C9CA5D}" type="sibTrans" cxnId="{5FB1A969-1F23-4128-B7F7-F8CEC5913CD8}">
      <dgm:prSet/>
      <dgm:spPr/>
      <dgm:t>
        <a:bodyPr/>
        <a:lstStyle/>
        <a:p>
          <a:endParaRPr lang="en-US"/>
        </a:p>
      </dgm:t>
    </dgm:pt>
    <dgm:pt modelId="{F3D4AB47-4697-4E7B-9C3A-5541978B42C9}">
      <dgm:prSet/>
      <dgm:spPr/>
      <dgm:t>
        <a:bodyPr/>
        <a:lstStyle/>
        <a:p>
          <a:pPr rtl="0"/>
          <a:r>
            <a:rPr lang="en-US" dirty="0" smtClean="0"/>
            <a:t>Case Closure</a:t>
          </a:r>
          <a:endParaRPr lang="en-US" dirty="0"/>
        </a:p>
      </dgm:t>
    </dgm:pt>
    <dgm:pt modelId="{31495A8D-9742-4382-80E6-736802559F84}" type="parTrans" cxnId="{6692F1F8-AC88-4BAD-B97E-0D90337C9D20}">
      <dgm:prSet/>
      <dgm:spPr/>
      <dgm:t>
        <a:bodyPr/>
        <a:lstStyle/>
        <a:p>
          <a:endParaRPr lang="en-US"/>
        </a:p>
      </dgm:t>
    </dgm:pt>
    <dgm:pt modelId="{D3942ACD-2F75-4BBE-89B1-7CA6698DF0C1}" type="sibTrans" cxnId="{6692F1F8-AC88-4BAD-B97E-0D90337C9D20}">
      <dgm:prSet/>
      <dgm:spPr/>
      <dgm:t>
        <a:bodyPr/>
        <a:lstStyle/>
        <a:p>
          <a:endParaRPr lang="en-US"/>
        </a:p>
      </dgm:t>
    </dgm:pt>
    <dgm:pt modelId="{E9AB4464-B853-4228-8CA2-02AB9AEC575F}" type="pres">
      <dgm:prSet presAssocID="{68E47D4A-59F8-4320-BBA4-89D4FF874E5A}" presName="rootnode" presStyleCnt="0">
        <dgm:presLayoutVars>
          <dgm:chMax/>
          <dgm:chPref/>
          <dgm:dir/>
          <dgm:animLvl val="lvl"/>
        </dgm:presLayoutVars>
      </dgm:prSet>
      <dgm:spPr/>
      <dgm:t>
        <a:bodyPr/>
        <a:lstStyle/>
        <a:p>
          <a:endParaRPr lang="en-US"/>
        </a:p>
      </dgm:t>
    </dgm:pt>
    <dgm:pt modelId="{3A00E5D9-8002-44E5-8E5E-99892C9D3BB1}" type="pres">
      <dgm:prSet presAssocID="{BE27523B-14B8-4482-89CB-BE5680B4EE67}" presName="composite" presStyleCnt="0"/>
      <dgm:spPr/>
      <dgm:t>
        <a:bodyPr/>
        <a:lstStyle/>
        <a:p>
          <a:endParaRPr lang="en-US"/>
        </a:p>
      </dgm:t>
    </dgm:pt>
    <dgm:pt modelId="{7527C0C3-39E3-4C66-92FC-54D57F2363B2}" type="pres">
      <dgm:prSet presAssocID="{BE27523B-14B8-4482-89CB-BE5680B4EE67}" presName="LShape" presStyleLbl="alignNode1" presStyleIdx="0" presStyleCnt="11"/>
      <dgm:spPr/>
      <dgm:t>
        <a:bodyPr/>
        <a:lstStyle/>
        <a:p>
          <a:endParaRPr lang="en-US"/>
        </a:p>
      </dgm:t>
    </dgm:pt>
    <dgm:pt modelId="{B14538EA-6461-44A9-951F-C36F0057DFE4}" type="pres">
      <dgm:prSet presAssocID="{BE27523B-14B8-4482-89CB-BE5680B4EE67}" presName="ParentText" presStyleLbl="revTx" presStyleIdx="0" presStyleCnt="6">
        <dgm:presLayoutVars>
          <dgm:chMax val="0"/>
          <dgm:chPref val="0"/>
          <dgm:bulletEnabled val="1"/>
        </dgm:presLayoutVars>
      </dgm:prSet>
      <dgm:spPr/>
      <dgm:t>
        <a:bodyPr/>
        <a:lstStyle/>
        <a:p>
          <a:endParaRPr lang="en-US"/>
        </a:p>
      </dgm:t>
    </dgm:pt>
    <dgm:pt modelId="{58F406AF-12EF-4660-B081-41C2D2659039}" type="pres">
      <dgm:prSet presAssocID="{BE27523B-14B8-4482-89CB-BE5680B4EE67}" presName="Triangle" presStyleLbl="alignNode1" presStyleIdx="1" presStyleCnt="11"/>
      <dgm:spPr/>
      <dgm:t>
        <a:bodyPr/>
        <a:lstStyle/>
        <a:p>
          <a:endParaRPr lang="en-US"/>
        </a:p>
      </dgm:t>
    </dgm:pt>
    <dgm:pt modelId="{BA3EDD48-A6B3-4C3F-8F31-C84A686CD8CD}" type="pres">
      <dgm:prSet presAssocID="{DCBEDAB1-CCD0-43A6-BDEE-CADAEAEBB2FF}" presName="sibTrans" presStyleCnt="0"/>
      <dgm:spPr/>
      <dgm:t>
        <a:bodyPr/>
        <a:lstStyle/>
        <a:p>
          <a:endParaRPr lang="en-US"/>
        </a:p>
      </dgm:t>
    </dgm:pt>
    <dgm:pt modelId="{FE53FBBC-0C8D-4369-88E2-4D5C7EBD6BA7}" type="pres">
      <dgm:prSet presAssocID="{DCBEDAB1-CCD0-43A6-BDEE-CADAEAEBB2FF}" presName="space" presStyleCnt="0"/>
      <dgm:spPr/>
      <dgm:t>
        <a:bodyPr/>
        <a:lstStyle/>
        <a:p>
          <a:endParaRPr lang="en-US"/>
        </a:p>
      </dgm:t>
    </dgm:pt>
    <dgm:pt modelId="{EF03FF97-BF49-4AAB-BDDE-22FFE75D4ED0}" type="pres">
      <dgm:prSet presAssocID="{CB24CF78-7E7F-49BE-B0BE-0232AC5792F7}" presName="composite" presStyleCnt="0"/>
      <dgm:spPr/>
      <dgm:t>
        <a:bodyPr/>
        <a:lstStyle/>
        <a:p>
          <a:endParaRPr lang="en-US"/>
        </a:p>
      </dgm:t>
    </dgm:pt>
    <dgm:pt modelId="{CFB79CED-B26C-4B26-B699-0BB086FD2EF9}" type="pres">
      <dgm:prSet presAssocID="{CB24CF78-7E7F-49BE-B0BE-0232AC5792F7}" presName="LShape" presStyleLbl="alignNode1" presStyleIdx="2" presStyleCnt="11"/>
      <dgm:spPr/>
      <dgm:t>
        <a:bodyPr/>
        <a:lstStyle/>
        <a:p>
          <a:endParaRPr lang="en-US"/>
        </a:p>
      </dgm:t>
    </dgm:pt>
    <dgm:pt modelId="{1D4B9C42-21F4-4984-A09E-4634E1473075}" type="pres">
      <dgm:prSet presAssocID="{CB24CF78-7E7F-49BE-B0BE-0232AC5792F7}" presName="ParentText" presStyleLbl="revTx" presStyleIdx="1" presStyleCnt="6">
        <dgm:presLayoutVars>
          <dgm:chMax val="0"/>
          <dgm:chPref val="0"/>
          <dgm:bulletEnabled val="1"/>
        </dgm:presLayoutVars>
      </dgm:prSet>
      <dgm:spPr/>
      <dgm:t>
        <a:bodyPr/>
        <a:lstStyle/>
        <a:p>
          <a:endParaRPr lang="en-US"/>
        </a:p>
      </dgm:t>
    </dgm:pt>
    <dgm:pt modelId="{1838C6DE-4D06-4CC4-B02A-DE5C9395FEAB}" type="pres">
      <dgm:prSet presAssocID="{CB24CF78-7E7F-49BE-B0BE-0232AC5792F7}" presName="Triangle" presStyleLbl="alignNode1" presStyleIdx="3" presStyleCnt="11"/>
      <dgm:spPr/>
      <dgm:t>
        <a:bodyPr/>
        <a:lstStyle/>
        <a:p>
          <a:endParaRPr lang="en-US"/>
        </a:p>
      </dgm:t>
    </dgm:pt>
    <dgm:pt modelId="{E6C0EDD2-EAA0-4A3D-9F94-5F43B1AA5333}" type="pres">
      <dgm:prSet presAssocID="{F62077DC-475B-40AC-9329-3B65C623BF03}" presName="sibTrans" presStyleCnt="0"/>
      <dgm:spPr/>
      <dgm:t>
        <a:bodyPr/>
        <a:lstStyle/>
        <a:p>
          <a:endParaRPr lang="en-US"/>
        </a:p>
      </dgm:t>
    </dgm:pt>
    <dgm:pt modelId="{669AE0AA-81E7-4D59-84AC-AF554CACC5F6}" type="pres">
      <dgm:prSet presAssocID="{F62077DC-475B-40AC-9329-3B65C623BF03}" presName="space" presStyleCnt="0"/>
      <dgm:spPr/>
      <dgm:t>
        <a:bodyPr/>
        <a:lstStyle/>
        <a:p>
          <a:endParaRPr lang="en-US"/>
        </a:p>
      </dgm:t>
    </dgm:pt>
    <dgm:pt modelId="{8A5EF662-5851-4D1A-8D78-4F57CE56FCEC}" type="pres">
      <dgm:prSet presAssocID="{272AA5D3-E40D-4170-A96C-0672ED0C7B57}" presName="composite" presStyleCnt="0"/>
      <dgm:spPr/>
      <dgm:t>
        <a:bodyPr/>
        <a:lstStyle/>
        <a:p>
          <a:endParaRPr lang="en-US"/>
        </a:p>
      </dgm:t>
    </dgm:pt>
    <dgm:pt modelId="{D970368F-9A6B-477B-A9A9-256605503F81}" type="pres">
      <dgm:prSet presAssocID="{272AA5D3-E40D-4170-A96C-0672ED0C7B57}" presName="LShape" presStyleLbl="alignNode1" presStyleIdx="4" presStyleCnt="11"/>
      <dgm:spPr/>
      <dgm:t>
        <a:bodyPr/>
        <a:lstStyle/>
        <a:p>
          <a:endParaRPr lang="en-US"/>
        </a:p>
      </dgm:t>
    </dgm:pt>
    <dgm:pt modelId="{FFA0CFE3-26B5-4DF0-8E31-94941B4C83F8}" type="pres">
      <dgm:prSet presAssocID="{272AA5D3-E40D-4170-A96C-0672ED0C7B57}" presName="ParentText" presStyleLbl="revTx" presStyleIdx="2" presStyleCnt="6">
        <dgm:presLayoutVars>
          <dgm:chMax val="0"/>
          <dgm:chPref val="0"/>
          <dgm:bulletEnabled val="1"/>
        </dgm:presLayoutVars>
      </dgm:prSet>
      <dgm:spPr/>
      <dgm:t>
        <a:bodyPr/>
        <a:lstStyle/>
        <a:p>
          <a:endParaRPr lang="en-US"/>
        </a:p>
      </dgm:t>
    </dgm:pt>
    <dgm:pt modelId="{66F222C1-8977-474A-BDA3-36077D9D7421}" type="pres">
      <dgm:prSet presAssocID="{272AA5D3-E40D-4170-A96C-0672ED0C7B57}" presName="Triangle" presStyleLbl="alignNode1" presStyleIdx="5" presStyleCnt="11"/>
      <dgm:spPr/>
      <dgm:t>
        <a:bodyPr/>
        <a:lstStyle/>
        <a:p>
          <a:endParaRPr lang="en-US"/>
        </a:p>
      </dgm:t>
    </dgm:pt>
    <dgm:pt modelId="{6C57DE6A-A4A5-4954-A478-72117FDB5B7B}" type="pres">
      <dgm:prSet presAssocID="{507E3672-09B3-4BDD-A30E-6475F47935C3}" presName="sibTrans" presStyleCnt="0"/>
      <dgm:spPr/>
      <dgm:t>
        <a:bodyPr/>
        <a:lstStyle/>
        <a:p>
          <a:endParaRPr lang="en-US"/>
        </a:p>
      </dgm:t>
    </dgm:pt>
    <dgm:pt modelId="{F788FD1B-D958-46B7-AB23-2D025C6161A2}" type="pres">
      <dgm:prSet presAssocID="{507E3672-09B3-4BDD-A30E-6475F47935C3}" presName="space" presStyleCnt="0"/>
      <dgm:spPr/>
      <dgm:t>
        <a:bodyPr/>
        <a:lstStyle/>
        <a:p>
          <a:endParaRPr lang="en-US"/>
        </a:p>
      </dgm:t>
    </dgm:pt>
    <dgm:pt modelId="{60FD33DE-1A74-4DF3-B458-C7683782D072}" type="pres">
      <dgm:prSet presAssocID="{0AA87757-D0CC-4C32-BF09-4A95A5A46FCC}" presName="composite" presStyleCnt="0"/>
      <dgm:spPr/>
      <dgm:t>
        <a:bodyPr/>
        <a:lstStyle/>
        <a:p>
          <a:endParaRPr lang="en-US"/>
        </a:p>
      </dgm:t>
    </dgm:pt>
    <dgm:pt modelId="{CCC6F46F-D283-4BC6-A0C4-D0D84C819B00}" type="pres">
      <dgm:prSet presAssocID="{0AA87757-D0CC-4C32-BF09-4A95A5A46FCC}" presName="LShape" presStyleLbl="alignNode1" presStyleIdx="6" presStyleCnt="11"/>
      <dgm:spPr/>
      <dgm:t>
        <a:bodyPr/>
        <a:lstStyle/>
        <a:p>
          <a:endParaRPr lang="en-US"/>
        </a:p>
      </dgm:t>
    </dgm:pt>
    <dgm:pt modelId="{43EC0BE3-7250-4F39-8E55-24C6217C5B02}" type="pres">
      <dgm:prSet presAssocID="{0AA87757-D0CC-4C32-BF09-4A95A5A46FCC}" presName="ParentText" presStyleLbl="revTx" presStyleIdx="3" presStyleCnt="6">
        <dgm:presLayoutVars>
          <dgm:chMax val="0"/>
          <dgm:chPref val="0"/>
          <dgm:bulletEnabled val="1"/>
        </dgm:presLayoutVars>
      </dgm:prSet>
      <dgm:spPr/>
      <dgm:t>
        <a:bodyPr/>
        <a:lstStyle/>
        <a:p>
          <a:endParaRPr lang="en-US"/>
        </a:p>
      </dgm:t>
    </dgm:pt>
    <dgm:pt modelId="{F23E8A7F-EFB8-4539-8A4F-8380B9736C07}" type="pres">
      <dgm:prSet presAssocID="{0AA87757-D0CC-4C32-BF09-4A95A5A46FCC}" presName="Triangle" presStyleLbl="alignNode1" presStyleIdx="7" presStyleCnt="11"/>
      <dgm:spPr/>
      <dgm:t>
        <a:bodyPr/>
        <a:lstStyle/>
        <a:p>
          <a:endParaRPr lang="en-US"/>
        </a:p>
      </dgm:t>
    </dgm:pt>
    <dgm:pt modelId="{CE9337BA-C8AF-4814-BC8F-F69253C33A02}" type="pres">
      <dgm:prSet presAssocID="{04D58D4D-A2B4-45F3-94AD-4EA43A03799F}" presName="sibTrans" presStyleCnt="0"/>
      <dgm:spPr/>
      <dgm:t>
        <a:bodyPr/>
        <a:lstStyle/>
        <a:p>
          <a:endParaRPr lang="en-US"/>
        </a:p>
      </dgm:t>
    </dgm:pt>
    <dgm:pt modelId="{77002C99-10B8-489B-AEEF-6079E88346CB}" type="pres">
      <dgm:prSet presAssocID="{04D58D4D-A2B4-45F3-94AD-4EA43A03799F}" presName="space" presStyleCnt="0"/>
      <dgm:spPr/>
      <dgm:t>
        <a:bodyPr/>
        <a:lstStyle/>
        <a:p>
          <a:endParaRPr lang="en-US"/>
        </a:p>
      </dgm:t>
    </dgm:pt>
    <dgm:pt modelId="{BFCEFEC7-345B-4471-8760-23B3F8E96BC0}" type="pres">
      <dgm:prSet presAssocID="{FEB1256A-7381-4B0D-A282-B2A161BA46CD}" presName="composite" presStyleCnt="0"/>
      <dgm:spPr/>
      <dgm:t>
        <a:bodyPr/>
        <a:lstStyle/>
        <a:p>
          <a:endParaRPr lang="en-US"/>
        </a:p>
      </dgm:t>
    </dgm:pt>
    <dgm:pt modelId="{DF4C3DEC-E16E-4685-A310-C394CC3DD94C}" type="pres">
      <dgm:prSet presAssocID="{FEB1256A-7381-4B0D-A282-B2A161BA46CD}" presName="LShape" presStyleLbl="alignNode1" presStyleIdx="8" presStyleCnt="11"/>
      <dgm:spPr/>
      <dgm:t>
        <a:bodyPr/>
        <a:lstStyle/>
        <a:p>
          <a:endParaRPr lang="en-US"/>
        </a:p>
      </dgm:t>
    </dgm:pt>
    <dgm:pt modelId="{0F9F570F-352F-418C-A4D8-B04448F86B72}" type="pres">
      <dgm:prSet presAssocID="{FEB1256A-7381-4B0D-A282-B2A161BA46CD}" presName="ParentText" presStyleLbl="revTx" presStyleIdx="4" presStyleCnt="6">
        <dgm:presLayoutVars>
          <dgm:chMax val="0"/>
          <dgm:chPref val="0"/>
          <dgm:bulletEnabled val="1"/>
        </dgm:presLayoutVars>
      </dgm:prSet>
      <dgm:spPr/>
      <dgm:t>
        <a:bodyPr/>
        <a:lstStyle/>
        <a:p>
          <a:endParaRPr lang="en-US"/>
        </a:p>
      </dgm:t>
    </dgm:pt>
    <dgm:pt modelId="{19057FA2-A9D3-4BDC-9247-58F225C567D4}" type="pres">
      <dgm:prSet presAssocID="{FEB1256A-7381-4B0D-A282-B2A161BA46CD}" presName="Triangle" presStyleLbl="alignNode1" presStyleIdx="9" presStyleCnt="11"/>
      <dgm:spPr/>
      <dgm:t>
        <a:bodyPr/>
        <a:lstStyle/>
        <a:p>
          <a:endParaRPr lang="en-US"/>
        </a:p>
      </dgm:t>
    </dgm:pt>
    <dgm:pt modelId="{DABDD7C8-8D8C-4F68-8494-05748CD88DD9}" type="pres">
      <dgm:prSet presAssocID="{7646D114-90FA-4AA0-91CA-2993C2C9CA5D}" presName="sibTrans" presStyleCnt="0"/>
      <dgm:spPr/>
      <dgm:t>
        <a:bodyPr/>
        <a:lstStyle/>
        <a:p>
          <a:endParaRPr lang="en-US"/>
        </a:p>
      </dgm:t>
    </dgm:pt>
    <dgm:pt modelId="{C0155750-DF03-460D-BF8B-E229121C1E4C}" type="pres">
      <dgm:prSet presAssocID="{7646D114-90FA-4AA0-91CA-2993C2C9CA5D}" presName="space" presStyleCnt="0"/>
      <dgm:spPr/>
      <dgm:t>
        <a:bodyPr/>
        <a:lstStyle/>
        <a:p>
          <a:endParaRPr lang="en-US"/>
        </a:p>
      </dgm:t>
    </dgm:pt>
    <dgm:pt modelId="{4D13170C-FDD9-4E39-9392-E567C286D815}" type="pres">
      <dgm:prSet presAssocID="{F3D4AB47-4697-4E7B-9C3A-5541978B42C9}" presName="composite" presStyleCnt="0"/>
      <dgm:spPr/>
      <dgm:t>
        <a:bodyPr/>
        <a:lstStyle/>
        <a:p>
          <a:endParaRPr lang="en-US"/>
        </a:p>
      </dgm:t>
    </dgm:pt>
    <dgm:pt modelId="{D0CC8082-20E3-4213-9A4B-3D96E48ED2EE}" type="pres">
      <dgm:prSet presAssocID="{F3D4AB47-4697-4E7B-9C3A-5541978B42C9}" presName="LShape" presStyleLbl="alignNode1" presStyleIdx="10" presStyleCnt="11"/>
      <dgm:spPr/>
      <dgm:t>
        <a:bodyPr/>
        <a:lstStyle/>
        <a:p>
          <a:endParaRPr lang="en-US"/>
        </a:p>
      </dgm:t>
    </dgm:pt>
    <dgm:pt modelId="{E17392FA-AC94-4F7F-868C-6C511CAB06D2}" type="pres">
      <dgm:prSet presAssocID="{F3D4AB47-4697-4E7B-9C3A-5541978B42C9}" presName="ParentText" presStyleLbl="revTx" presStyleIdx="5" presStyleCnt="6">
        <dgm:presLayoutVars>
          <dgm:chMax val="0"/>
          <dgm:chPref val="0"/>
          <dgm:bulletEnabled val="1"/>
        </dgm:presLayoutVars>
      </dgm:prSet>
      <dgm:spPr/>
      <dgm:t>
        <a:bodyPr/>
        <a:lstStyle/>
        <a:p>
          <a:endParaRPr lang="en-US"/>
        </a:p>
      </dgm:t>
    </dgm:pt>
  </dgm:ptLst>
  <dgm:cxnLst>
    <dgm:cxn modelId="{832C461B-FC7F-40F4-80B8-92EDE1DDC58B}" type="presOf" srcId="{272AA5D3-E40D-4170-A96C-0672ED0C7B57}" destId="{FFA0CFE3-26B5-4DF0-8E31-94941B4C83F8}" srcOrd="0" destOrd="0" presId="urn:microsoft.com/office/officeart/2009/3/layout/StepUpProcess"/>
    <dgm:cxn modelId="{6692F1F8-AC88-4BAD-B97E-0D90337C9D20}" srcId="{68E47D4A-59F8-4320-BBA4-89D4FF874E5A}" destId="{F3D4AB47-4697-4E7B-9C3A-5541978B42C9}" srcOrd="5" destOrd="0" parTransId="{31495A8D-9742-4382-80E6-736802559F84}" sibTransId="{D3942ACD-2F75-4BBE-89B1-7CA6698DF0C1}"/>
    <dgm:cxn modelId="{3C9D61CB-3E88-4522-B58A-6827B053BB99}" srcId="{68E47D4A-59F8-4320-BBA4-89D4FF874E5A}" destId="{0AA87757-D0CC-4C32-BF09-4A95A5A46FCC}" srcOrd="3" destOrd="0" parTransId="{AD23E7D0-B5C8-40B2-9E7A-F82D3B460271}" sibTransId="{04D58D4D-A2B4-45F3-94AD-4EA43A03799F}"/>
    <dgm:cxn modelId="{BC464235-38DD-4191-8520-7F152C3A6CFE}" type="presOf" srcId="{CB24CF78-7E7F-49BE-B0BE-0232AC5792F7}" destId="{1D4B9C42-21F4-4984-A09E-4634E1473075}" srcOrd="0" destOrd="0" presId="urn:microsoft.com/office/officeart/2009/3/layout/StepUpProcess"/>
    <dgm:cxn modelId="{938D74E8-4253-4891-9357-9938E91295F2}" srcId="{68E47D4A-59F8-4320-BBA4-89D4FF874E5A}" destId="{CB24CF78-7E7F-49BE-B0BE-0232AC5792F7}" srcOrd="1" destOrd="0" parTransId="{FBDE9160-889D-446A-8C64-F274F449FCFF}" sibTransId="{F62077DC-475B-40AC-9329-3B65C623BF03}"/>
    <dgm:cxn modelId="{5FB1A969-1F23-4128-B7F7-F8CEC5913CD8}" srcId="{68E47D4A-59F8-4320-BBA4-89D4FF874E5A}" destId="{FEB1256A-7381-4B0D-A282-B2A161BA46CD}" srcOrd="4" destOrd="0" parTransId="{A1CDDC09-ECF2-4968-B60D-DDF9E9EEC648}" sibTransId="{7646D114-90FA-4AA0-91CA-2993C2C9CA5D}"/>
    <dgm:cxn modelId="{AB6D0941-5060-4871-B7EE-FE04D10CCE74}" type="presOf" srcId="{F3D4AB47-4697-4E7B-9C3A-5541978B42C9}" destId="{E17392FA-AC94-4F7F-868C-6C511CAB06D2}" srcOrd="0" destOrd="0" presId="urn:microsoft.com/office/officeart/2009/3/layout/StepUpProcess"/>
    <dgm:cxn modelId="{C437077E-2499-4182-916A-84A024B5A995}" type="presOf" srcId="{FEB1256A-7381-4B0D-A282-B2A161BA46CD}" destId="{0F9F570F-352F-418C-A4D8-B04448F86B72}" srcOrd="0" destOrd="0" presId="urn:microsoft.com/office/officeart/2009/3/layout/StepUpProcess"/>
    <dgm:cxn modelId="{5D2944CD-A104-437D-ACCA-C2AD2B0AF830}" srcId="{68E47D4A-59F8-4320-BBA4-89D4FF874E5A}" destId="{272AA5D3-E40D-4170-A96C-0672ED0C7B57}" srcOrd="2" destOrd="0" parTransId="{BA6298D3-6F40-48BA-BEAE-32AE47B2B4CB}" sibTransId="{507E3672-09B3-4BDD-A30E-6475F47935C3}"/>
    <dgm:cxn modelId="{607E9F26-B447-4606-8819-BD5398768234}" type="presOf" srcId="{0AA87757-D0CC-4C32-BF09-4A95A5A46FCC}" destId="{43EC0BE3-7250-4F39-8E55-24C6217C5B02}" srcOrd="0" destOrd="0" presId="urn:microsoft.com/office/officeart/2009/3/layout/StepUpProcess"/>
    <dgm:cxn modelId="{EF1ECBDF-4E2B-40EB-BD5A-DFA7B02D6EBA}" type="presOf" srcId="{68E47D4A-59F8-4320-BBA4-89D4FF874E5A}" destId="{E9AB4464-B853-4228-8CA2-02AB9AEC575F}" srcOrd="0" destOrd="0" presId="urn:microsoft.com/office/officeart/2009/3/layout/StepUpProcess"/>
    <dgm:cxn modelId="{C4672316-401E-4A03-A609-55FCC312E0C3}" srcId="{68E47D4A-59F8-4320-BBA4-89D4FF874E5A}" destId="{BE27523B-14B8-4482-89CB-BE5680B4EE67}" srcOrd="0" destOrd="0" parTransId="{5EF0F7D9-7DAC-4C01-A237-EB500F97524E}" sibTransId="{DCBEDAB1-CCD0-43A6-BDEE-CADAEAEBB2FF}"/>
    <dgm:cxn modelId="{E367BD6A-96C0-4CFC-99B3-6BEA50BB22A1}" type="presOf" srcId="{BE27523B-14B8-4482-89CB-BE5680B4EE67}" destId="{B14538EA-6461-44A9-951F-C36F0057DFE4}" srcOrd="0" destOrd="0" presId="urn:microsoft.com/office/officeart/2009/3/layout/StepUpProcess"/>
    <dgm:cxn modelId="{4A8336B0-D6BE-48C9-B3C3-EA4D1C576D04}" type="presParOf" srcId="{E9AB4464-B853-4228-8CA2-02AB9AEC575F}" destId="{3A00E5D9-8002-44E5-8E5E-99892C9D3BB1}" srcOrd="0" destOrd="0" presId="urn:microsoft.com/office/officeart/2009/3/layout/StepUpProcess"/>
    <dgm:cxn modelId="{1515BE4B-B86D-4585-B79E-2AB752016360}" type="presParOf" srcId="{3A00E5D9-8002-44E5-8E5E-99892C9D3BB1}" destId="{7527C0C3-39E3-4C66-92FC-54D57F2363B2}" srcOrd="0" destOrd="0" presId="urn:microsoft.com/office/officeart/2009/3/layout/StepUpProcess"/>
    <dgm:cxn modelId="{1BA219FD-CF3A-4F0D-88E0-C7130592F6F2}" type="presParOf" srcId="{3A00E5D9-8002-44E5-8E5E-99892C9D3BB1}" destId="{B14538EA-6461-44A9-951F-C36F0057DFE4}" srcOrd="1" destOrd="0" presId="urn:microsoft.com/office/officeart/2009/3/layout/StepUpProcess"/>
    <dgm:cxn modelId="{4840D4CA-583D-4A3D-8FC9-3D0A4AAD021C}" type="presParOf" srcId="{3A00E5D9-8002-44E5-8E5E-99892C9D3BB1}" destId="{58F406AF-12EF-4660-B081-41C2D2659039}" srcOrd="2" destOrd="0" presId="urn:microsoft.com/office/officeart/2009/3/layout/StepUpProcess"/>
    <dgm:cxn modelId="{7C3D5AF3-6FB2-4BCB-A263-4EFDE35A7669}" type="presParOf" srcId="{E9AB4464-B853-4228-8CA2-02AB9AEC575F}" destId="{BA3EDD48-A6B3-4C3F-8F31-C84A686CD8CD}" srcOrd="1" destOrd="0" presId="urn:microsoft.com/office/officeart/2009/3/layout/StepUpProcess"/>
    <dgm:cxn modelId="{56D6BFC8-E9D8-4792-BBB4-A55FE57584AC}" type="presParOf" srcId="{BA3EDD48-A6B3-4C3F-8F31-C84A686CD8CD}" destId="{FE53FBBC-0C8D-4369-88E2-4D5C7EBD6BA7}" srcOrd="0" destOrd="0" presId="urn:microsoft.com/office/officeart/2009/3/layout/StepUpProcess"/>
    <dgm:cxn modelId="{78FCE008-1ABA-488F-9666-67E9F50C60AF}" type="presParOf" srcId="{E9AB4464-B853-4228-8CA2-02AB9AEC575F}" destId="{EF03FF97-BF49-4AAB-BDDE-22FFE75D4ED0}" srcOrd="2" destOrd="0" presId="urn:microsoft.com/office/officeart/2009/3/layout/StepUpProcess"/>
    <dgm:cxn modelId="{E0E7C40C-DF8A-48FE-8AD2-712906C8ED7C}" type="presParOf" srcId="{EF03FF97-BF49-4AAB-BDDE-22FFE75D4ED0}" destId="{CFB79CED-B26C-4B26-B699-0BB086FD2EF9}" srcOrd="0" destOrd="0" presId="urn:microsoft.com/office/officeart/2009/3/layout/StepUpProcess"/>
    <dgm:cxn modelId="{31BCCCF2-7423-4AEA-A4B4-003549701043}" type="presParOf" srcId="{EF03FF97-BF49-4AAB-BDDE-22FFE75D4ED0}" destId="{1D4B9C42-21F4-4984-A09E-4634E1473075}" srcOrd="1" destOrd="0" presId="urn:microsoft.com/office/officeart/2009/3/layout/StepUpProcess"/>
    <dgm:cxn modelId="{F2CFF3AD-C994-4976-B093-3762AA405025}" type="presParOf" srcId="{EF03FF97-BF49-4AAB-BDDE-22FFE75D4ED0}" destId="{1838C6DE-4D06-4CC4-B02A-DE5C9395FEAB}" srcOrd="2" destOrd="0" presId="urn:microsoft.com/office/officeart/2009/3/layout/StepUpProcess"/>
    <dgm:cxn modelId="{718FA699-95CE-496D-9B7A-7C6054E0DB21}" type="presParOf" srcId="{E9AB4464-B853-4228-8CA2-02AB9AEC575F}" destId="{E6C0EDD2-EAA0-4A3D-9F94-5F43B1AA5333}" srcOrd="3" destOrd="0" presId="urn:microsoft.com/office/officeart/2009/3/layout/StepUpProcess"/>
    <dgm:cxn modelId="{3815AF7E-2A5A-4A90-8F35-5BC3914A77AD}" type="presParOf" srcId="{E6C0EDD2-EAA0-4A3D-9F94-5F43B1AA5333}" destId="{669AE0AA-81E7-4D59-84AC-AF554CACC5F6}" srcOrd="0" destOrd="0" presId="urn:microsoft.com/office/officeart/2009/3/layout/StepUpProcess"/>
    <dgm:cxn modelId="{DE1051C8-CF88-49D4-AC50-AAE2F153C3C1}" type="presParOf" srcId="{E9AB4464-B853-4228-8CA2-02AB9AEC575F}" destId="{8A5EF662-5851-4D1A-8D78-4F57CE56FCEC}" srcOrd="4" destOrd="0" presId="urn:microsoft.com/office/officeart/2009/3/layout/StepUpProcess"/>
    <dgm:cxn modelId="{FE27FFB5-C6F4-463B-A5CB-095CBCBDEFA9}" type="presParOf" srcId="{8A5EF662-5851-4D1A-8D78-4F57CE56FCEC}" destId="{D970368F-9A6B-477B-A9A9-256605503F81}" srcOrd="0" destOrd="0" presId="urn:microsoft.com/office/officeart/2009/3/layout/StepUpProcess"/>
    <dgm:cxn modelId="{976EB254-9083-453E-B962-1F8589562AEF}" type="presParOf" srcId="{8A5EF662-5851-4D1A-8D78-4F57CE56FCEC}" destId="{FFA0CFE3-26B5-4DF0-8E31-94941B4C83F8}" srcOrd="1" destOrd="0" presId="urn:microsoft.com/office/officeart/2009/3/layout/StepUpProcess"/>
    <dgm:cxn modelId="{E98E4993-D4A5-499B-B6AD-5D14020B1381}" type="presParOf" srcId="{8A5EF662-5851-4D1A-8D78-4F57CE56FCEC}" destId="{66F222C1-8977-474A-BDA3-36077D9D7421}" srcOrd="2" destOrd="0" presId="urn:microsoft.com/office/officeart/2009/3/layout/StepUpProcess"/>
    <dgm:cxn modelId="{561DA55C-3585-4575-9210-53AD44358610}" type="presParOf" srcId="{E9AB4464-B853-4228-8CA2-02AB9AEC575F}" destId="{6C57DE6A-A4A5-4954-A478-72117FDB5B7B}" srcOrd="5" destOrd="0" presId="urn:microsoft.com/office/officeart/2009/3/layout/StepUpProcess"/>
    <dgm:cxn modelId="{AF23F308-B856-4C57-9BE9-6E434A717FD9}" type="presParOf" srcId="{6C57DE6A-A4A5-4954-A478-72117FDB5B7B}" destId="{F788FD1B-D958-46B7-AB23-2D025C6161A2}" srcOrd="0" destOrd="0" presId="urn:microsoft.com/office/officeart/2009/3/layout/StepUpProcess"/>
    <dgm:cxn modelId="{7CBEF993-7EF4-4775-B8E4-8ACB36EB9F60}" type="presParOf" srcId="{E9AB4464-B853-4228-8CA2-02AB9AEC575F}" destId="{60FD33DE-1A74-4DF3-B458-C7683782D072}" srcOrd="6" destOrd="0" presId="urn:microsoft.com/office/officeart/2009/3/layout/StepUpProcess"/>
    <dgm:cxn modelId="{357D1CE1-BDB3-4B6C-A08B-246A0DA5808E}" type="presParOf" srcId="{60FD33DE-1A74-4DF3-B458-C7683782D072}" destId="{CCC6F46F-D283-4BC6-A0C4-D0D84C819B00}" srcOrd="0" destOrd="0" presId="urn:microsoft.com/office/officeart/2009/3/layout/StepUpProcess"/>
    <dgm:cxn modelId="{4A0C23F8-04DD-433A-B1ED-2875584E0039}" type="presParOf" srcId="{60FD33DE-1A74-4DF3-B458-C7683782D072}" destId="{43EC0BE3-7250-4F39-8E55-24C6217C5B02}" srcOrd="1" destOrd="0" presId="urn:microsoft.com/office/officeart/2009/3/layout/StepUpProcess"/>
    <dgm:cxn modelId="{1CF3932E-51B9-45A9-898A-48BB2648608E}" type="presParOf" srcId="{60FD33DE-1A74-4DF3-B458-C7683782D072}" destId="{F23E8A7F-EFB8-4539-8A4F-8380B9736C07}" srcOrd="2" destOrd="0" presId="urn:microsoft.com/office/officeart/2009/3/layout/StepUpProcess"/>
    <dgm:cxn modelId="{D34E62EB-CF24-44B5-A6DE-16D627EC208D}" type="presParOf" srcId="{E9AB4464-B853-4228-8CA2-02AB9AEC575F}" destId="{CE9337BA-C8AF-4814-BC8F-F69253C33A02}" srcOrd="7" destOrd="0" presId="urn:microsoft.com/office/officeart/2009/3/layout/StepUpProcess"/>
    <dgm:cxn modelId="{FB88383C-FDC4-4EC1-AA48-569BA85A29D1}" type="presParOf" srcId="{CE9337BA-C8AF-4814-BC8F-F69253C33A02}" destId="{77002C99-10B8-489B-AEEF-6079E88346CB}" srcOrd="0" destOrd="0" presId="urn:microsoft.com/office/officeart/2009/3/layout/StepUpProcess"/>
    <dgm:cxn modelId="{D6D35C99-C09E-4BFE-B69C-787C842812F0}" type="presParOf" srcId="{E9AB4464-B853-4228-8CA2-02AB9AEC575F}" destId="{BFCEFEC7-345B-4471-8760-23B3F8E96BC0}" srcOrd="8" destOrd="0" presId="urn:microsoft.com/office/officeart/2009/3/layout/StepUpProcess"/>
    <dgm:cxn modelId="{A515BB94-7E43-4281-BA0C-B1334799D98F}" type="presParOf" srcId="{BFCEFEC7-345B-4471-8760-23B3F8E96BC0}" destId="{DF4C3DEC-E16E-4685-A310-C394CC3DD94C}" srcOrd="0" destOrd="0" presId="urn:microsoft.com/office/officeart/2009/3/layout/StepUpProcess"/>
    <dgm:cxn modelId="{D729619D-65C0-41FE-B15B-E346339DC21F}" type="presParOf" srcId="{BFCEFEC7-345B-4471-8760-23B3F8E96BC0}" destId="{0F9F570F-352F-418C-A4D8-B04448F86B72}" srcOrd="1" destOrd="0" presId="urn:microsoft.com/office/officeart/2009/3/layout/StepUpProcess"/>
    <dgm:cxn modelId="{7E3498B9-C13B-4164-A561-6E186282AE92}" type="presParOf" srcId="{BFCEFEC7-345B-4471-8760-23B3F8E96BC0}" destId="{19057FA2-A9D3-4BDC-9247-58F225C567D4}" srcOrd="2" destOrd="0" presId="urn:microsoft.com/office/officeart/2009/3/layout/StepUpProcess"/>
    <dgm:cxn modelId="{04AF2666-C3BB-4771-885F-0FE212C1091C}" type="presParOf" srcId="{E9AB4464-B853-4228-8CA2-02AB9AEC575F}" destId="{DABDD7C8-8D8C-4F68-8494-05748CD88DD9}" srcOrd="9" destOrd="0" presId="urn:microsoft.com/office/officeart/2009/3/layout/StepUpProcess"/>
    <dgm:cxn modelId="{2F1155A1-8456-49A0-9F1D-F903DE7E1C3E}" type="presParOf" srcId="{DABDD7C8-8D8C-4F68-8494-05748CD88DD9}" destId="{C0155750-DF03-460D-BF8B-E229121C1E4C}" srcOrd="0" destOrd="0" presId="urn:microsoft.com/office/officeart/2009/3/layout/StepUpProcess"/>
    <dgm:cxn modelId="{C8452560-13E4-48F6-83E9-17761A99A5BB}" type="presParOf" srcId="{E9AB4464-B853-4228-8CA2-02AB9AEC575F}" destId="{4D13170C-FDD9-4E39-9392-E567C286D815}" srcOrd="10" destOrd="0" presId="urn:microsoft.com/office/officeart/2009/3/layout/StepUpProcess"/>
    <dgm:cxn modelId="{B0F54B88-5746-40D4-92E3-FBE5FDD708AB}" type="presParOf" srcId="{4D13170C-FDD9-4E39-9392-E567C286D815}" destId="{D0CC8082-20E3-4213-9A4B-3D96E48ED2EE}" srcOrd="0" destOrd="0" presId="urn:microsoft.com/office/officeart/2009/3/layout/StepUpProcess"/>
    <dgm:cxn modelId="{B15A6D90-B555-4D18-975E-BCFB65AE6E4D}" type="presParOf" srcId="{4D13170C-FDD9-4E39-9392-E567C286D815}" destId="{E17392FA-AC94-4F7F-868C-6C511CAB06D2}" srcOrd="1" destOrd="0" presId="urn:microsoft.com/office/officeart/2009/3/layout/StepUpProcess"/>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527C0C3-39E3-4C66-92FC-54D57F2363B2}">
      <dsp:nvSpPr>
        <dsp:cNvPr id="0" name=""/>
        <dsp:cNvSpPr/>
      </dsp:nvSpPr>
      <dsp:spPr>
        <a:xfrm rot="5400000">
          <a:off x="298143" y="2069245"/>
          <a:ext cx="894633" cy="1488650"/>
        </a:xfrm>
        <a:prstGeom prst="corner">
          <a:avLst>
            <a:gd name="adj1" fmla="val 16120"/>
            <a:gd name="adj2" fmla="val 16110"/>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4538EA-6461-44A9-951F-C36F0057DFE4}">
      <dsp:nvSpPr>
        <dsp:cNvPr id="0" name=""/>
        <dsp:cNvSpPr/>
      </dsp:nvSpPr>
      <dsp:spPr>
        <a:xfrm>
          <a:off x="148806" y="2514030"/>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n-US" sz="1400" kern="1200" dirty="0" smtClean="0"/>
            <a:t>Introduction and Engagement </a:t>
          </a:r>
          <a:endParaRPr lang="en-US" sz="1400" kern="1200" dirty="0"/>
        </a:p>
      </dsp:txBody>
      <dsp:txXfrm>
        <a:off x="148806" y="2514030"/>
        <a:ext cx="1343961" cy="1178061"/>
      </dsp:txXfrm>
    </dsp:sp>
    <dsp:sp modelId="{58F406AF-12EF-4660-B081-41C2D2659039}">
      <dsp:nvSpPr>
        <dsp:cNvPr id="0" name=""/>
        <dsp:cNvSpPr/>
      </dsp:nvSpPr>
      <dsp:spPr>
        <a:xfrm>
          <a:off x="1239190" y="1959649"/>
          <a:ext cx="253577" cy="253577"/>
        </a:xfrm>
        <a:prstGeom prst="triangle">
          <a:avLst>
            <a:gd name="adj" fmla="val 100000"/>
          </a:avLst>
        </a:prstGeom>
        <a:solidFill>
          <a:schemeClr val="accent5">
            <a:hueOff val="-309652"/>
            <a:satOff val="3104"/>
            <a:lumOff val="-2157"/>
            <a:alphaOff val="0"/>
          </a:schemeClr>
        </a:solidFill>
        <a:ln w="15875" cap="flat" cmpd="sng" algn="ctr">
          <a:solidFill>
            <a:schemeClr val="accent5">
              <a:hueOff val="-309652"/>
              <a:satOff val="3104"/>
              <a:lumOff val="-215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B79CED-B26C-4B26-B699-0BB086FD2EF9}">
      <dsp:nvSpPr>
        <dsp:cNvPr id="0" name=""/>
        <dsp:cNvSpPr/>
      </dsp:nvSpPr>
      <dsp:spPr>
        <a:xfrm rot="5400000">
          <a:off x="1943414" y="1662121"/>
          <a:ext cx="894633" cy="1488650"/>
        </a:xfrm>
        <a:prstGeom prst="corner">
          <a:avLst>
            <a:gd name="adj1" fmla="val 16120"/>
            <a:gd name="adj2" fmla="val 16110"/>
          </a:avLst>
        </a:prstGeom>
        <a:solidFill>
          <a:schemeClr val="accent5">
            <a:hueOff val="-619303"/>
            <a:satOff val="6209"/>
            <a:lumOff val="-4314"/>
            <a:alphaOff val="0"/>
          </a:schemeClr>
        </a:solidFill>
        <a:ln w="15875" cap="flat" cmpd="sng" algn="ctr">
          <a:solidFill>
            <a:schemeClr val="accent5">
              <a:hueOff val="-619303"/>
              <a:satOff val="6209"/>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4B9C42-21F4-4984-A09E-4634E1473075}">
      <dsp:nvSpPr>
        <dsp:cNvPr id="0" name=""/>
        <dsp:cNvSpPr/>
      </dsp:nvSpPr>
      <dsp:spPr>
        <a:xfrm>
          <a:off x="1794078" y="2106906"/>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n-US" sz="1400" kern="1200" dirty="0" smtClean="0"/>
            <a:t>Assessment</a:t>
          </a:r>
          <a:endParaRPr lang="en-US" sz="1400" kern="1200" dirty="0"/>
        </a:p>
      </dsp:txBody>
      <dsp:txXfrm>
        <a:off x="1794078" y="2106906"/>
        <a:ext cx="1343961" cy="1178061"/>
      </dsp:txXfrm>
    </dsp:sp>
    <dsp:sp modelId="{1838C6DE-4D06-4CC4-B02A-DE5C9395FEAB}">
      <dsp:nvSpPr>
        <dsp:cNvPr id="0" name=""/>
        <dsp:cNvSpPr/>
      </dsp:nvSpPr>
      <dsp:spPr>
        <a:xfrm>
          <a:off x="2884462" y="1552524"/>
          <a:ext cx="253577" cy="253577"/>
        </a:xfrm>
        <a:prstGeom prst="triangle">
          <a:avLst>
            <a:gd name="adj" fmla="val 100000"/>
          </a:avLst>
        </a:prstGeom>
        <a:solidFill>
          <a:schemeClr val="accent5">
            <a:hueOff val="-928955"/>
            <a:satOff val="9313"/>
            <a:lumOff val="-6471"/>
            <a:alphaOff val="0"/>
          </a:schemeClr>
        </a:solidFill>
        <a:ln w="15875" cap="flat" cmpd="sng" algn="ctr">
          <a:solidFill>
            <a:schemeClr val="accent5">
              <a:hueOff val="-928955"/>
              <a:satOff val="9313"/>
              <a:lumOff val="-647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70368F-9A6B-477B-A9A9-256605503F81}">
      <dsp:nvSpPr>
        <dsp:cNvPr id="0" name=""/>
        <dsp:cNvSpPr/>
      </dsp:nvSpPr>
      <dsp:spPr>
        <a:xfrm rot="5400000">
          <a:off x="3588686" y="1254996"/>
          <a:ext cx="894633" cy="1488650"/>
        </a:xfrm>
        <a:prstGeom prst="corner">
          <a:avLst>
            <a:gd name="adj1" fmla="val 16120"/>
            <a:gd name="adj2" fmla="val 16110"/>
          </a:avLst>
        </a:prstGeom>
        <a:solidFill>
          <a:schemeClr val="accent5">
            <a:hueOff val="-1238607"/>
            <a:satOff val="12418"/>
            <a:lumOff val="-8628"/>
            <a:alphaOff val="0"/>
          </a:schemeClr>
        </a:solidFill>
        <a:ln w="15875" cap="flat" cmpd="sng" algn="ctr">
          <a:solidFill>
            <a:schemeClr val="accent5">
              <a:hueOff val="-1238607"/>
              <a:satOff val="12418"/>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A0CFE3-26B5-4DF0-8E31-94941B4C83F8}">
      <dsp:nvSpPr>
        <dsp:cNvPr id="0" name=""/>
        <dsp:cNvSpPr/>
      </dsp:nvSpPr>
      <dsp:spPr>
        <a:xfrm>
          <a:off x="3439350" y="1699782"/>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n-US" sz="1400" kern="1200" dirty="0" smtClean="0"/>
            <a:t>Case Action Planning</a:t>
          </a:r>
          <a:endParaRPr lang="en-US" sz="1400" kern="1200" dirty="0"/>
        </a:p>
      </dsp:txBody>
      <dsp:txXfrm>
        <a:off x="3439350" y="1699782"/>
        <a:ext cx="1343961" cy="1178061"/>
      </dsp:txXfrm>
    </dsp:sp>
    <dsp:sp modelId="{66F222C1-8977-474A-BDA3-36077D9D7421}">
      <dsp:nvSpPr>
        <dsp:cNvPr id="0" name=""/>
        <dsp:cNvSpPr/>
      </dsp:nvSpPr>
      <dsp:spPr>
        <a:xfrm>
          <a:off x="4529734" y="1145400"/>
          <a:ext cx="253577" cy="253577"/>
        </a:xfrm>
        <a:prstGeom prst="triangle">
          <a:avLst>
            <a:gd name="adj" fmla="val 100000"/>
          </a:avLst>
        </a:prstGeom>
        <a:solidFill>
          <a:schemeClr val="accent5">
            <a:hueOff val="-1548258"/>
            <a:satOff val="15522"/>
            <a:lumOff val="-10784"/>
            <a:alphaOff val="0"/>
          </a:schemeClr>
        </a:solidFill>
        <a:ln w="15875" cap="flat" cmpd="sng" algn="ctr">
          <a:solidFill>
            <a:schemeClr val="accent5">
              <a:hueOff val="-1548258"/>
              <a:satOff val="15522"/>
              <a:lumOff val="-1078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C6F46F-D283-4BC6-A0C4-D0D84C819B00}">
      <dsp:nvSpPr>
        <dsp:cNvPr id="0" name=""/>
        <dsp:cNvSpPr/>
      </dsp:nvSpPr>
      <dsp:spPr>
        <a:xfrm rot="5400000">
          <a:off x="5233958" y="847872"/>
          <a:ext cx="894633" cy="1488650"/>
        </a:xfrm>
        <a:prstGeom prst="corner">
          <a:avLst>
            <a:gd name="adj1" fmla="val 16120"/>
            <a:gd name="adj2" fmla="val 16110"/>
          </a:avLst>
        </a:prstGeom>
        <a:solidFill>
          <a:schemeClr val="accent5">
            <a:hueOff val="-1857910"/>
            <a:satOff val="18626"/>
            <a:lumOff val="-12941"/>
            <a:alphaOff val="0"/>
          </a:schemeClr>
        </a:solidFill>
        <a:ln w="15875" cap="flat" cmpd="sng" algn="ctr">
          <a:solidFill>
            <a:schemeClr val="accent5">
              <a:hueOff val="-1857910"/>
              <a:satOff val="18626"/>
              <a:lumOff val="-1294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EC0BE3-7250-4F39-8E55-24C6217C5B02}">
      <dsp:nvSpPr>
        <dsp:cNvPr id="0" name=""/>
        <dsp:cNvSpPr/>
      </dsp:nvSpPr>
      <dsp:spPr>
        <a:xfrm>
          <a:off x="5084621" y="1292658"/>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n-US" sz="1400" kern="1200" dirty="0" smtClean="0"/>
            <a:t>Action Plan Implementation </a:t>
          </a:r>
          <a:endParaRPr lang="en-US" sz="1400" kern="1200" dirty="0"/>
        </a:p>
      </dsp:txBody>
      <dsp:txXfrm>
        <a:off x="5084621" y="1292658"/>
        <a:ext cx="1343961" cy="1178061"/>
      </dsp:txXfrm>
    </dsp:sp>
    <dsp:sp modelId="{F23E8A7F-EFB8-4539-8A4F-8380B9736C07}">
      <dsp:nvSpPr>
        <dsp:cNvPr id="0" name=""/>
        <dsp:cNvSpPr/>
      </dsp:nvSpPr>
      <dsp:spPr>
        <a:xfrm>
          <a:off x="6175005" y="738276"/>
          <a:ext cx="253577" cy="253577"/>
        </a:xfrm>
        <a:prstGeom prst="triangle">
          <a:avLst>
            <a:gd name="adj" fmla="val 100000"/>
          </a:avLst>
        </a:prstGeom>
        <a:solidFill>
          <a:schemeClr val="accent5">
            <a:hueOff val="-2167562"/>
            <a:satOff val="21731"/>
            <a:lumOff val="-15098"/>
            <a:alphaOff val="0"/>
          </a:schemeClr>
        </a:solidFill>
        <a:ln w="15875" cap="flat" cmpd="sng" algn="ctr">
          <a:solidFill>
            <a:schemeClr val="accent5">
              <a:hueOff val="-2167562"/>
              <a:satOff val="21731"/>
              <a:lumOff val="-1509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4C3DEC-E16E-4685-A310-C394CC3DD94C}">
      <dsp:nvSpPr>
        <dsp:cNvPr id="0" name=""/>
        <dsp:cNvSpPr/>
      </dsp:nvSpPr>
      <dsp:spPr>
        <a:xfrm rot="5400000">
          <a:off x="6879230" y="440748"/>
          <a:ext cx="894633" cy="1488650"/>
        </a:xfrm>
        <a:prstGeom prst="corner">
          <a:avLst>
            <a:gd name="adj1" fmla="val 16120"/>
            <a:gd name="adj2" fmla="val 16110"/>
          </a:avLst>
        </a:prstGeom>
        <a:solidFill>
          <a:schemeClr val="accent5">
            <a:hueOff val="-2477214"/>
            <a:satOff val="24835"/>
            <a:lumOff val="-17255"/>
            <a:alphaOff val="0"/>
          </a:schemeClr>
        </a:solidFill>
        <a:ln w="15875" cap="flat" cmpd="sng" algn="ctr">
          <a:solidFill>
            <a:schemeClr val="accent5">
              <a:hueOff val="-2477214"/>
              <a:satOff val="24835"/>
              <a:lumOff val="-1725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9F570F-352F-418C-A4D8-B04448F86B72}">
      <dsp:nvSpPr>
        <dsp:cNvPr id="0" name=""/>
        <dsp:cNvSpPr/>
      </dsp:nvSpPr>
      <dsp:spPr>
        <a:xfrm>
          <a:off x="6729893" y="885534"/>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n-US" sz="1400" kern="1200" dirty="0" smtClean="0"/>
            <a:t>Case Follow-up</a:t>
          </a:r>
          <a:endParaRPr lang="en-US" sz="1400" kern="1200" dirty="0"/>
        </a:p>
      </dsp:txBody>
      <dsp:txXfrm>
        <a:off x="6729893" y="885534"/>
        <a:ext cx="1343961" cy="1178061"/>
      </dsp:txXfrm>
    </dsp:sp>
    <dsp:sp modelId="{19057FA2-A9D3-4BDC-9247-58F225C567D4}">
      <dsp:nvSpPr>
        <dsp:cNvPr id="0" name=""/>
        <dsp:cNvSpPr/>
      </dsp:nvSpPr>
      <dsp:spPr>
        <a:xfrm>
          <a:off x="7820277" y="331152"/>
          <a:ext cx="253577" cy="253577"/>
        </a:xfrm>
        <a:prstGeom prst="triangle">
          <a:avLst>
            <a:gd name="adj" fmla="val 100000"/>
          </a:avLst>
        </a:prstGeom>
        <a:solidFill>
          <a:schemeClr val="accent5">
            <a:hueOff val="-2786865"/>
            <a:satOff val="27940"/>
            <a:lumOff val="-19412"/>
            <a:alphaOff val="0"/>
          </a:schemeClr>
        </a:solidFill>
        <a:ln w="15875" cap="flat" cmpd="sng" algn="ctr">
          <a:solidFill>
            <a:schemeClr val="accent5">
              <a:hueOff val="-2786865"/>
              <a:satOff val="27940"/>
              <a:lumOff val="-1941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CC8082-20E3-4213-9A4B-3D96E48ED2EE}">
      <dsp:nvSpPr>
        <dsp:cNvPr id="0" name=""/>
        <dsp:cNvSpPr/>
      </dsp:nvSpPr>
      <dsp:spPr>
        <a:xfrm rot="5400000">
          <a:off x="8524501" y="33624"/>
          <a:ext cx="894633" cy="1488650"/>
        </a:xfrm>
        <a:prstGeom prst="corner">
          <a:avLst>
            <a:gd name="adj1" fmla="val 16120"/>
            <a:gd name="adj2" fmla="val 16110"/>
          </a:avLst>
        </a:prstGeom>
        <a:solidFill>
          <a:schemeClr val="accent5">
            <a:hueOff val="-3096517"/>
            <a:satOff val="31044"/>
            <a:lumOff val="-21569"/>
            <a:alphaOff val="0"/>
          </a:schemeClr>
        </a:solidFill>
        <a:ln w="15875" cap="flat" cmpd="sng" algn="ctr">
          <a:solidFill>
            <a:schemeClr val="accent5">
              <a:hueOff val="-3096517"/>
              <a:satOff val="31044"/>
              <a:lumOff val="-215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7392FA-AC94-4F7F-868C-6C511CAB06D2}">
      <dsp:nvSpPr>
        <dsp:cNvPr id="0" name=""/>
        <dsp:cNvSpPr/>
      </dsp:nvSpPr>
      <dsp:spPr>
        <a:xfrm>
          <a:off x="8375165" y="478410"/>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n-US" sz="1400" kern="1200" dirty="0" smtClean="0"/>
            <a:t>Case Closure</a:t>
          </a:r>
          <a:endParaRPr lang="en-US" sz="1400" kern="1200" dirty="0"/>
        </a:p>
      </dsp:txBody>
      <dsp:txXfrm>
        <a:off x="8375165" y="478410"/>
        <a:ext cx="1343961" cy="1178061"/>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14456-DEEF-4972-B698-60218FD09197}" type="datetimeFigureOut">
              <a:rPr lang="en-US" smtClean="0"/>
              <a:pPr/>
              <a:t>04/25/2017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0BC76-76F8-4FB8-83AB-63CD4BC2D091}" type="slidenum">
              <a:rPr lang="en-US" smtClean="0"/>
              <a:pPr/>
              <a:t>‹#›</a:t>
            </a:fld>
            <a:endParaRPr lang="en-US"/>
          </a:p>
        </p:txBody>
      </p:sp>
    </p:spTree>
    <p:extLst>
      <p:ext uri="{BB962C8B-B14F-4D97-AF65-F5344CB8AC3E}">
        <p14:creationId xmlns=""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Note:  This is just a cover slide – it is not part of the numbered slides in the Facilitator’s Guide.  </a:t>
            </a:r>
          </a:p>
          <a:p>
            <a:pPr eaLnBrk="1" hangingPunct="1">
              <a:spcBef>
                <a:spcPct val="0"/>
              </a:spcBef>
            </a:pPr>
            <a:endParaRPr lang="en-US" smtClean="0"/>
          </a:p>
        </p:txBody>
      </p:sp>
      <p:sp>
        <p:nvSpPr>
          <p:cNvPr id="33796" name="Slide Number Placeholder 3"/>
          <p:cNvSpPr>
            <a:spLocks noGrp="1"/>
          </p:cNvSpPr>
          <p:nvPr>
            <p:ph type="sldNum" sz="quarter" idx="5"/>
          </p:nvPr>
        </p:nvSpPr>
        <p:spPr bwMode="auto">
          <a:noFill/>
          <a:ln>
            <a:miter lim="800000"/>
            <a:headEnd/>
            <a:tailEnd/>
          </a:ln>
        </p:spPr>
        <p:txBody>
          <a:bodyPr/>
          <a:lstStyle/>
          <a:p>
            <a:fld id="{30426365-481A-43C3-962F-966B4A7F4431}" type="slidenum">
              <a:rPr lang="en-US">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Informed consent is a</a:t>
            </a:r>
            <a:r>
              <a:rPr lang="en-US" baseline="0" dirty="0" smtClean="0"/>
              <a:t> way of establishing a survivor’s control over the case management process. Remember we have talked in previous sessions about how experiencing violence is disempowering for a survivor, and our role is to give him/her back his/her power in every way that we can. </a:t>
            </a:r>
            <a:endParaRPr lang="en-US" dirty="0" smtClean="0"/>
          </a:p>
          <a:p>
            <a:endParaRPr lang="en-US" dirty="0" smtClean="0"/>
          </a:p>
          <a:p>
            <a:r>
              <a:rPr lang="en-US" dirty="0" smtClean="0"/>
              <a:t>When we skip or complete</a:t>
            </a:r>
            <a:r>
              <a:rPr lang="en-US" baseline="0" dirty="0" smtClean="0"/>
              <a:t> informed consent improperly, it undermines the guiding principles of a survivor-centered approach and jeopardizes our relationship with the survivor. By obtaining informed consent, we demonstrate our respect for the survivor, show her we intend to be collaborative and empowering and show her that we understand the need to be accountable to her in the case management process. </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10</a:t>
            </a:fld>
            <a:endParaRPr lang="en-US"/>
          </a:p>
        </p:txBody>
      </p:sp>
    </p:spTree>
    <p:extLst>
      <p:ext uri="{BB962C8B-B14F-4D97-AF65-F5344CB8AC3E}">
        <p14:creationId xmlns="" xmlns:p14="http://schemas.microsoft.com/office/powerpoint/2010/main" val="17173251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a:t>
            </a:r>
            <a:r>
              <a:rPr lang="en-US" baseline="0" dirty="0" smtClean="0"/>
              <a:t> is imperative that we obtain informed consent BEFORE case management services begin, which includes before listening to a survivor’s story or gathering any information. We should obtain informed consent as a part of regular, ongoing case management and whenever we make a referral to services. In simple terms, informed consent is an ongoing process of making sure the survivor is fully in agreement with, and in control of, the full process of case management – and that we are not making any assumptions about his/her agreement without asking explicitly. </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11</a:t>
            </a:fld>
            <a:endParaRPr lang="en-US"/>
          </a:p>
        </p:txBody>
      </p:sp>
    </p:spTree>
    <p:extLst>
      <p:ext uri="{BB962C8B-B14F-4D97-AF65-F5344CB8AC3E}">
        <p14:creationId xmlns="" xmlns:p14="http://schemas.microsoft.com/office/powerpoint/2010/main" val="1990961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a:t>
            </a:r>
            <a:r>
              <a:rPr lang="en-US" baseline="0" dirty="0" smtClean="0"/>
              <a:t> that we’ve established the importance of obtaining informed consent, let’s talk about </a:t>
            </a:r>
            <a:r>
              <a:rPr lang="en-US" b="1" baseline="0" dirty="0" smtClean="0"/>
              <a:t>HOW</a:t>
            </a:r>
            <a:r>
              <a:rPr lang="en-US" b="0" baseline="0" dirty="0" smtClean="0"/>
              <a:t> to obtain informed consent. There are five steps of obtaining consent: </a:t>
            </a:r>
          </a:p>
          <a:p>
            <a:pPr marL="457200" indent="-457200">
              <a:buClr>
                <a:schemeClr val="accent4">
                  <a:lumMod val="75000"/>
                </a:schemeClr>
              </a:buClr>
              <a:buFont typeface="+mj-lt"/>
              <a:buAutoNum type="arabicPeriod"/>
            </a:pPr>
            <a:r>
              <a:rPr lang="en-US" dirty="0" smtClean="0"/>
              <a:t>Explain the case management process</a:t>
            </a:r>
          </a:p>
          <a:p>
            <a:pPr marL="457200" indent="-457200">
              <a:buClr>
                <a:schemeClr val="accent4">
                  <a:lumMod val="75000"/>
                </a:schemeClr>
              </a:buClr>
              <a:buFont typeface="+mj-lt"/>
              <a:buAutoNum type="arabicPeriod"/>
            </a:pPr>
            <a:r>
              <a:rPr lang="en-US" dirty="0" smtClean="0"/>
              <a:t>Explain confidentiality </a:t>
            </a:r>
          </a:p>
          <a:p>
            <a:pPr marL="457200" indent="-457200">
              <a:buClr>
                <a:schemeClr val="accent4">
                  <a:lumMod val="75000"/>
                </a:schemeClr>
              </a:buClr>
              <a:buFont typeface="+mj-lt"/>
              <a:buAutoNum type="arabicPeriod"/>
            </a:pPr>
            <a:r>
              <a:rPr lang="en-US" dirty="0" smtClean="0"/>
              <a:t>Explain client information </a:t>
            </a:r>
          </a:p>
          <a:p>
            <a:pPr marL="457200" indent="-457200">
              <a:buClr>
                <a:schemeClr val="accent4">
                  <a:lumMod val="75000"/>
                </a:schemeClr>
              </a:buClr>
              <a:buFont typeface="+mj-lt"/>
              <a:buAutoNum type="arabicPeriod"/>
            </a:pPr>
            <a:r>
              <a:rPr lang="en-US" dirty="0" smtClean="0"/>
              <a:t>Explain the survivor’s rights</a:t>
            </a:r>
          </a:p>
          <a:p>
            <a:pPr marL="457200" indent="-457200">
              <a:buClr>
                <a:schemeClr val="accent4">
                  <a:lumMod val="75000"/>
                </a:schemeClr>
              </a:buClr>
              <a:buFont typeface="+mj-lt"/>
              <a:buAutoNum type="arabicPeriod"/>
            </a:pPr>
            <a:r>
              <a:rPr lang="en-US" dirty="0" smtClean="0"/>
              <a:t>Ask the survivor if s/he has any questions and if s/he would like to continue </a:t>
            </a:r>
          </a:p>
          <a:p>
            <a:pPr marL="0" indent="0">
              <a:buClr>
                <a:schemeClr val="accent4">
                  <a:lumMod val="75000"/>
                </a:schemeClr>
              </a:buClr>
              <a:buFont typeface="+mj-lt"/>
              <a:buNone/>
            </a:pPr>
            <a:endParaRPr lang="en-US" dirty="0" smtClean="0"/>
          </a:p>
          <a:p>
            <a:pPr marL="0" indent="0">
              <a:buClr>
                <a:schemeClr val="accent4">
                  <a:lumMod val="75000"/>
                </a:schemeClr>
              </a:buClr>
              <a:buFont typeface="+mj-lt"/>
              <a:buNone/>
            </a:pPr>
            <a:r>
              <a:rPr lang="en-US" dirty="0" smtClean="0"/>
              <a:t>We’re going to take a deeper look at each of these steps.</a:t>
            </a:r>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12</a:t>
            </a:fld>
            <a:endParaRPr lang="en-US"/>
          </a:p>
        </p:txBody>
      </p:sp>
    </p:spTree>
    <p:extLst>
      <p:ext uri="{BB962C8B-B14F-4D97-AF65-F5344CB8AC3E}">
        <p14:creationId xmlns="" xmlns:p14="http://schemas.microsoft.com/office/powerpoint/2010/main" val="9369795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*After</a:t>
            </a:r>
            <a:r>
              <a:rPr lang="en-US" b="1" baseline="0" dirty="0" smtClean="0"/>
              <a:t> the groups have had enough time to discuss, bring them back to the larger group and discuss the activity* </a:t>
            </a:r>
            <a:r>
              <a:rPr lang="en-US" baseline="0" dirty="0" smtClean="0"/>
              <a:t>– was it easy? Hard? What did some groups come up with?</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13</a:t>
            </a:fld>
            <a:endParaRPr lang="en-US"/>
          </a:p>
        </p:txBody>
      </p:sp>
    </p:spTree>
    <p:extLst>
      <p:ext uri="{BB962C8B-B14F-4D97-AF65-F5344CB8AC3E}">
        <p14:creationId xmlns="" xmlns:p14="http://schemas.microsoft.com/office/powerpoint/2010/main" val="20963670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explaining case management to the survivor, you will need to make sure the person is aware of the caseworker’s role. Sometimes, this can be the best way to explain case management. As a caseworker, you are here to listen to the survivor’s story and discuss what the person needs to help the person recover. You will help the person develop a plan to meet their needs, make appropriate referrals, and support them in accessing services. Finally, you will be present throughout the case management process to help the person with their emotional recovery.  *Are there any other important roles that you don’t see here on this list?*</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14</a:t>
            </a:fld>
            <a:endParaRPr lang="en-US"/>
          </a:p>
        </p:txBody>
      </p:sp>
    </p:spTree>
    <p:extLst>
      <p:ext uri="{BB962C8B-B14F-4D97-AF65-F5344CB8AC3E}">
        <p14:creationId xmlns="" xmlns:p14="http://schemas.microsoft.com/office/powerpoint/2010/main" val="37269697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second step in obtaining</a:t>
            </a:r>
            <a:r>
              <a:rPr lang="en-US" baseline="0" dirty="0" smtClean="0"/>
              <a:t> informed consent is to explain confidentiality and the exceptions to confidentiality. Explain to the survivor what we mean by confidentiality: “</a:t>
            </a:r>
            <a:r>
              <a:rPr lang="en-US" dirty="0" smtClean="0"/>
              <a:t>It is important for you to know that I will keep what you tell me confidential.  This means that I will not tell anyone what you tell me or share any other information about your case without your permission. There are only a few situations when I may have to tell someone else without your permission.”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algn="l"/>
            <a:r>
              <a:rPr lang="en-US" b="1" dirty="0" smtClean="0"/>
              <a:t>*In</a:t>
            </a:r>
            <a:r>
              <a:rPr lang="en-US" b="1" baseline="0" dirty="0" smtClean="0"/>
              <a:t> explaining confidentiality, it is important to also explain the exceptions to confidentiality. Exceptions may exist in cases where survivors threaten to harm themselves or others, in cases involving minors or survivors with disabilities (where their caregivers must be involved) or where mandatory reporting policies exist. (These are further explored in modules on working with adolescent girls and survivors with disabilities).* </a:t>
            </a:r>
          </a:p>
          <a:p>
            <a:pPr algn="l"/>
            <a:endParaRPr lang="en-US" baseline="0" dirty="0" smtClean="0"/>
          </a:p>
          <a:p>
            <a:pPr algn="l"/>
            <a:r>
              <a:rPr lang="en-US" baseline="0" dirty="0" smtClean="0"/>
              <a:t> In explaining exceptions, </a:t>
            </a:r>
            <a:r>
              <a:rPr lang="en-US" dirty="0" smtClean="0"/>
              <a:t>emphasize that exceptions are only in place to keep the survivor or others safe and that breaking confidentiality does not always mean that authorities will be involved.</a:t>
            </a:r>
            <a:r>
              <a:rPr lang="en-US" baseline="0" dirty="0" smtClean="0"/>
              <a:t> Additionally, explain to the survivor how you will proceed if you must break confidentiality: “</a:t>
            </a:r>
            <a:r>
              <a:rPr lang="en-US" dirty="0" smtClean="0"/>
              <a:t>If you tell me you plan to hurt yourself or someone else, I would need to tell my supervisor or others who could help keep you safe.”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algn="l"/>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15</a:t>
            </a:fld>
            <a:endParaRPr lang="en-US"/>
          </a:p>
        </p:txBody>
      </p:sp>
    </p:spTree>
    <p:extLst>
      <p:ext uri="{BB962C8B-B14F-4D97-AF65-F5344CB8AC3E}">
        <p14:creationId xmlns="" xmlns:p14="http://schemas.microsoft.com/office/powerpoint/2010/main" val="10012667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Part of case management is documenting and storing some of the survivor’s information so the caseworker can remember important information about the case; this information must also</a:t>
            </a:r>
            <a:r>
              <a:rPr lang="en-US" baseline="0" dirty="0" smtClean="0"/>
              <a:t> be protected. Explain to the survivor what safety and security measures are in place to keep her information protected: “</a:t>
            </a:r>
            <a:r>
              <a:rPr lang="en-US" sz="1200" dirty="0" smtClean="0"/>
              <a:t>We also have some forms that I will need to fill out where I will write down information that you have shared with me. These forms are not shared with anyone else – I use them to help me remember things about your case. These forms and your case file are kept in a locked file in a secure location.”</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It is also important to make sure that the survivor is OK with you writing down this information. </a:t>
            </a:r>
            <a:endParaRPr lang="en-US" dirty="0" smtClean="0"/>
          </a:p>
          <a:p>
            <a:endParaRPr lang="en-US" dirty="0" smtClean="0"/>
          </a:p>
          <a:p>
            <a:r>
              <a:rPr lang="en-US" dirty="0" smtClean="0"/>
              <a:t>Data safety is essential, and while the</a:t>
            </a:r>
            <a:r>
              <a:rPr lang="en-US" baseline="0" dirty="0" smtClean="0"/>
              <a:t> full process does not need to be explained to the survivor (unless s/he would like this information), it is essential for us to discuss it. </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16</a:t>
            </a:fld>
            <a:endParaRPr lang="en-US"/>
          </a:p>
        </p:txBody>
      </p:sp>
    </p:spTree>
    <p:extLst>
      <p:ext uri="{BB962C8B-B14F-4D97-AF65-F5344CB8AC3E}">
        <p14:creationId xmlns="" xmlns:p14="http://schemas.microsoft.com/office/powerpoint/2010/main" val="2210033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THIS SLIDE IS OPTIONAL – You many want</a:t>
            </a:r>
            <a:r>
              <a:rPr lang="en-US" b="1" baseline="0" dirty="0" smtClean="0"/>
              <a:t> to include it if you are not include Module 20 on GBV Information Management and Case Management.   It will only be relevant for participants working in </a:t>
            </a:r>
            <a:r>
              <a:rPr lang="en-US" b="1" baseline="0" dirty="0" err="1" smtClean="0"/>
              <a:t>organisations</a:t>
            </a:r>
            <a:r>
              <a:rPr lang="en-US" b="1" baseline="0" dirty="0" smtClean="0"/>
              <a:t> that have well established case management systems and are documenting information from survivor. </a:t>
            </a:r>
            <a:endParaRPr lang="en-US" b="1" dirty="0" smtClean="0"/>
          </a:p>
          <a:p>
            <a:endParaRPr lang="en-US" dirty="0" smtClean="0"/>
          </a:p>
          <a:p>
            <a:r>
              <a:rPr lang="en-US" dirty="0" smtClean="0"/>
              <a:t>In</a:t>
            </a:r>
            <a:r>
              <a:rPr lang="en-US" baseline="0" dirty="0" smtClean="0"/>
              <a:t> order to be able to ensure survivors that their information will be kept safe and confidential, we must have robust data management and storage systems in place. At this point, we will discuss some of the key elements of data protection and document storage. </a:t>
            </a:r>
          </a:p>
          <a:p>
            <a:endParaRPr lang="en-US" baseline="0" dirty="0" smtClean="0"/>
          </a:p>
          <a:p>
            <a:pPr>
              <a:buFont typeface="Arial" charset="0"/>
              <a:buChar char="•"/>
            </a:pPr>
            <a:r>
              <a:rPr lang="en-US" dirty="0" smtClean="0"/>
              <a:t> Coding system </a:t>
            </a:r>
            <a:r>
              <a:rPr lang="mr-IN" dirty="0" smtClean="0"/>
              <a:t>–</a:t>
            </a:r>
            <a:r>
              <a:rPr lang="en-US" dirty="0" smtClean="0"/>
              <a:t> there should</a:t>
            </a:r>
            <a:r>
              <a:rPr lang="en-US" baseline="0" dirty="0" smtClean="0"/>
              <a:t> be a system whereby a code is created for each case, and this code is used on documentation to replace the survivor’s name or other identifying information. Coding systems vary from program to program, and can be very simple if your program is small and you receive a small number of cases. When you have a code, this should be recorded on the consent form along with the survivor’s identifying information. Then ONLY the code should be used on all other documentation. </a:t>
            </a:r>
            <a:endParaRPr lang="en-US" dirty="0" smtClean="0"/>
          </a:p>
          <a:p>
            <a:pPr>
              <a:buFont typeface="Arial" charset="0"/>
              <a:buChar char="•"/>
            </a:pPr>
            <a:r>
              <a:rPr lang="en-US" dirty="0" smtClean="0"/>
              <a:t> Separate consent forms and other file documents </a:t>
            </a:r>
            <a:r>
              <a:rPr lang="mr-IN" dirty="0" smtClean="0"/>
              <a:t>–</a:t>
            </a:r>
            <a:r>
              <a:rPr lang="en-US" dirty="0" smtClean="0"/>
              <a:t> Because the consent form</a:t>
            </a:r>
            <a:r>
              <a:rPr lang="en-US" baseline="0" dirty="0" smtClean="0"/>
              <a:t> contains the survivor’s identifying information, this should be kept separate from the rest of the case file. The general case file should be identified ONLY using the code. </a:t>
            </a:r>
            <a:endParaRPr lang="en-US" dirty="0" smtClean="0"/>
          </a:p>
          <a:p>
            <a:pPr>
              <a:buFont typeface="Arial" charset="0"/>
              <a:buChar char="•"/>
            </a:pPr>
            <a:r>
              <a:rPr lang="en-US" dirty="0" smtClean="0"/>
              <a:t> Protect documents </a:t>
            </a:r>
            <a:r>
              <a:rPr lang="mr-IN" dirty="0" smtClean="0"/>
              <a:t>–</a:t>
            </a:r>
            <a:r>
              <a:rPr lang="en-US" dirty="0" smtClean="0"/>
              <a:t> Keep case files in locked cabinets, with</a:t>
            </a:r>
            <a:r>
              <a:rPr lang="en-US" baseline="0" dirty="0" smtClean="0"/>
              <a:t> limited numbers of keys, and make particular individuals responsible for those keys. If any of these documents will be stored electronically, ensure that the documents are</a:t>
            </a:r>
            <a:r>
              <a:rPr lang="en-US" dirty="0" smtClean="0"/>
              <a:t> password-protected.</a:t>
            </a:r>
            <a:r>
              <a:rPr lang="en-US" baseline="0" dirty="0" smtClean="0"/>
              <a:t> </a:t>
            </a:r>
            <a:endParaRPr lang="en-US" dirty="0" smtClean="0"/>
          </a:p>
          <a:p>
            <a:pPr>
              <a:buFont typeface="Arial" charset="0"/>
              <a:buChar char="•"/>
            </a:pPr>
            <a:r>
              <a:rPr lang="en-US" dirty="0" smtClean="0"/>
              <a:t> Establish who has access to which documents, and for what purpose </a:t>
            </a:r>
            <a:r>
              <a:rPr lang="mr-IN" dirty="0" smtClean="0"/>
              <a:t>–</a:t>
            </a:r>
            <a:r>
              <a:rPr lang="en-US" dirty="0" smtClean="0"/>
              <a:t> The case worker</a:t>
            </a:r>
            <a:r>
              <a:rPr lang="en-US" baseline="0" dirty="0" smtClean="0"/>
              <a:t> will obviously need access to case files, and will also know the identifying information of the survivor. Supervisors will also need access to case files for review purposes, but do not need to see consent forms or know identifying information. If anyone else will have access to files, the purpose needs to be clear, justified and documented. </a:t>
            </a:r>
            <a:endParaRPr lang="en-US" dirty="0" smtClean="0"/>
          </a:p>
          <a:p>
            <a:pPr>
              <a:buFont typeface="Arial" charset="0"/>
              <a:buChar char="•"/>
            </a:pPr>
            <a:r>
              <a:rPr lang="en-US" dirty="0" smtClean="0"/>
              <a:t> Plan for protection or destruction of documents in case of insecurity </a:t>
            </a:r>
            <a:r>
              <a:rPr lang="mr-IN" dirty="0" smtClean="0"/>
              <a:t>–</a:t>
            </a:r>
            <a:r>
              <a:rPr lang="en-US" dirty="0" smtClean="0"/>
              <a:t> If you work in an</a:t>
            </a:r>
            <a:r>
              <a:rPr lang="en-US" baseline="0" dirty="0" smtClean="0"/>
              <a:t> area where there may be conflict or you may be forced to relocate for some reason, you should have a plan in place for protection of case files if this happens. For example, you may wrap files in plastic and bury them, or you may choose to destroy case files if this is the only option. </a:t>
            </a:r>
            <a:endParaRPr lang="en-US" dirty="0" smtClean="0"/>
          </a:p>
          <a:p>
            <a:pPr>
              <a:buFont typeface="Arial" charset="0"/>
              <a:buChar char="•"/>
            </a:pPr>
            <a:r>
              <a:rPr lang="en-US" dirty="0" smtClean="0"/>
              <a:t> Avoid emailing documents where possible</a:t>
            </a:r>
          </a:p>
          <a:p>
            <a:endParaRPr lang="en-US" baseline="0" dirty="0" smtClean="0"/>
          </a:p>
          <a:p>
            <a:r>
              <a:rPr lang="en-US" baseline="0" dirty="0" smtClean="0"/>
              <a:t>This is a very brief overview of data storage and protection practices. Much more information can be found within the GBV Information Management System (GBVIMS) </a:t>
            </a:r>
            <a:r>
              <a:rPr lang="mr-IN" baseline="0" dirty="0" smtClean="0"/>
              <a:t>–</a:t>
            </a:r>
            <a:r>
              <a:rPr lang="en-US" baseline="0" dirty="0" smtClean="0"/>
              <a:t> which is a multi-agency system used to store, analyze and share data - at </a:t>
            </a:r>
            <a:r>
              <a:rPr lang="en-US" baseline="0" dirty="0" err="1" smtClean="0"/>
              <a:t>gbvims.org</a:t>
            </a:r>
            <a:r>
              <a:rPr lang="en-US" baseline="0" dirty="0" smtClean="0"/>
              <a:t> or in discussion with your supervisor. If your program is using or will use the GBVIMS, you will need to complete further training. </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17</a:t>
            </a:fld>
            <a:endParaRPr lang="en-US"/>
          </a:p>
        </p:txBody>
      </p:sp>
    </p:spTree>
    <p:extLst>
      <p:ext uri="{BB962C8B-B14F-4D97-AF65-F5344CB8AC3E}">
        <p14:creationId xmlns="" xmlns:p14="http://schemas.microsoft.com/office/powerpoint/2010/main" val="3053863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Please read the scenario and then, in small groups, discuss your reactions to this situation. Brainstorm with your group what client rights are being “violated” in this scenario. Write them down and be prepared to share with the larger group.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*If you have the ability to write the rights down on a flipchart or board, please do so – you can then compare the groups’ rights to the recommendations on the next slide*</a:t>
            </a:r>
            <a:endParaRPr lang="en-US" b="1" dirty="0" smtClean="0"/>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18</a:t>
            </a:fld>
            <a:endParaRPr lang="en-US"/>
          </a:p>
        </p:txBody>
      </p:sp>
    </p:spTree>
    <p:extLst>
      <p:ext uri="{BB962C8B-B14F-4D97-AF65-F5344CB8AC3E}">
        <p14:creationId xmlns="" xmlns:p14="http://schemas.microsoft.com/office/powerpoint/2010/main" val="9356248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accent4">
                  <a:lumMod val="75000"/>
                </a:schemeClr>
              </a:buClr>
              <a:buSzTx/>
              <a:buFont typeface="Wingdings" panose="05000000000000000000" pitchFamily="2" charset="2"/>
              <a:buNone/>
              <a:tabLst/>
              <a:defRPr/>
            </a:pPr>
            <a:r>
              <a:rPr lang="en-US" dirty="0" smtClean="0"/>
              <a:t>In</a:t>
            </a:r>
            <a:r>
              <a:rPr lang="en-US" baseline="0" dirty="0" smtClean="0"/>
              <a:t> obtaining informed consent, we must not forget to inform the survivor of their rights as a survivor receiving services. There is an inherent power imbalance in case management; we must try to regain balance in power through our work and through asserting survivor’s rights. Inform the client that they have:</a:t>
            </a:r>
            <a:endParaRPr lang="en-US" dirty="0" smtClean="0"/>
          </a:p>
          <a:p>
            <a:pPr lvl="0">
              <a:buClr>
                <a:schemeClr val="accent4">
                  <a:lumMod val="75000"/>
                </a:schemeClr>
              </a:buClr>
              <a:buFont typeface="Wingdings" panose="05000000000000000000" pitchFamily="2" charset="2"/>
              <a:buNone/>
            </a:pPr>
            <a:endParaRPr lang="en-US" dirty="0" smtClean="0"/>
          </a:p>
          <a:p>
            <a:pPr lvl="0">
              <a:buClr>
                <a:schemeClr val="accent4">
                  <a:lumMod val="75000"/>
                </a:schemeClr>
              </a:buClr>
              <a:buFont typeface="Wingdings" panose="05000000000000000000" pitchFamily="2" charset="2"/>
              <a:buNone/>
            </a:pPr>
            <a:r>
              <a:rPr lang="en-US" dirty="0" smtClean="0"/>
              <a:t>The right to request that his/her story, or any part of his/her story, not be documented on case forms.   </a:t>
            </a:r>
          </a:p>
          <a:p>
            <a:pPr lvl="0">
              <a:buClr>
                <a:schemeClr val="accent4">
                  <a:lumMod val="75000"/>
                </a:schemeClr>
              </a:buClr>
              <a:buFont typeface="Wingdings" panose="05000000000000000000" pitchFamily="2" charset="2"/>
              <a:buNone/>
            </a:pPr>
            <a:r>
              <a:rPr lang="en-US" dirty="0" smtClean="0"/>
              <a:t>The right to refuse to answer any question they prefer not to.      </a:t>
            </a:r>
          </a:p>
          <a:p>
            <a:pPr lvl="0">
              <a:buClr>
                <a:schemeClr val="accent4">
                  <a:lumMod val="75000"/>
                </a:schemeClr>
              </a:buClr>
              <a:buFont typeface="Wingdings" panose="05000000000000000000" pitchFamily="2" charset="2"/>
              <a:buNone/>
            </a:pPr>
            <a:r>
              <a:rPr lang="en-US" dirty="0" smtClean="0"/>
              <a:t>The right to tell the caseworker when s/he needs to take a break or slow down.  </a:t>
            </a:r>
          </a:p>
          <a:p>
            <a:pPr lvl="0">
              <a:buClr>
                <a:schemeClr val="accent4">
                  <a:lumMod val="75000"/>
                </a:schemeClr>
              </a:buClr>
              <a:buFont typeface="Wingdings" panose="05000000000000000000" pitchFamily="2" charset="2"/>
              <a:buNone/>
            </a:pPr>
            <a:r>
              <a:rPr lang="en-US" dirty="0" smtClean="0"/>
              <a:t>The right to ask questions or ask for explanations at any time.</a:t>
            </a:r>
          </a:p>
          <a:p>
            <a:pPr lvl="0">
              <a:buClr>
                <a:schemeClr val="accent4">
                  <a:lumMod val="75000"/>
                </a:schemeClr>
              </a:buClr>
              <a:buFont typeface="Wingdings" panose="05000000000000000000" pitchFamily="2" charset="2"/>
              <a:buNone/>
            </a:pPr>
            <a:r>
              <a:rPr lang="en-US" dirty="0" smtClean="0"/>
              <a:t>The right to request that a different caseworker be assigned to his/her case.   </a:t>
            </a:r>
          </a:p>
          <a:p>
            <a:pPr lvl="0">
              <a:buClr>
                <a:schemeClr val="accent4">
                  <a:lumMod val="75000"/>
                </a:schemeClr>
              </a:buClr>
              <a:buFont typeface="Wingdings" panose="05000000000000000000" pitchFamily="2" charset="2"/>
              <a:buNone/>
            </a:pPr>
            <a:r>
              <a:rPr lang="en-US" dirty="0" smtClean="0"/>
              <a:t>The right to refuse referrals, without affecting our willingness to continue working with her. </a:t>
            </a:r>
          </a:p>
        </p:txBody>
      </p:sp>
      <p:sp>
        <p:nvSpPr>
          <p:cNvPr id="4" name="Slide Number Placeholder 3"/>
          <p:cNvSpPr>
            <a:spLocks noGrp="1"/>
          </p:cNvSpPr>
          <p:nvPr>
            <p:ph type="sldNum" sz="quarter" idx="10"/>
          </p:nvPr>
        </p:nvSpPr>
        <p:spPr/>
        <p:txBody>
          <a:bodyPr/>
          <a:lstStyle/>
          <a:p>
            <a:fld id="{5930BC76-76F8-4FB8-83AB-63CD4BC2D091}" type="slidenum">
              <a:rPr lang="en-US" smtClean="0"/>
              <a:pPr/>
              <a:t>19</a:t>
            </a:fld>
            <a:endParaRPr lang="en-US"/>
          </a:p>
        </p:txBody>
      </p:sp>
    </p:spTree>
    <p:extLst>
      <p:ext uri="{BB962C8B-B14F-4D97-AF65-F5344CB8AC3E}">
        <p14:creationId xmlns="" xmlns:p14="http://schemas.microsoft.com/office/powerpoint/2010/main" val="2137851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b="1" dirty="0" smtClean="0"/>
              <a:t>Note:  This is a cover slide – it is not part of the numbered slides in the Facilitator’s Guide.  </a:t>
            </a:r>
          </a:p>
          <a:p>
            <a:pPr marL="0" marR="0" indent="0" algn="l" defTabSz="914400" rtl="0" eaLnBrk="1" fontAlgn="base" latinLnBrk="0" hangingPunct="1">
              <a:lnSpc>
                <a:spcPct val="100000"/>
              </a:lnSpc>
              <a:spcBef>
                <a:spcPct val="0"/>
              </a:spcBef>
              <a:spcAft>
                <a:spcPct val="0"/>
              </a:spcAft>
              <a:buClrTx/>
              <a:buSzTx/>
              <a:buFontTx/>
              <a:buNone/>
              <a:tabLst/>
              <a:defRPr/>
            </a:pPr>
            <a:endParaRPr lang="en-US" dirty="0" smtClean="0"/>
          </a:p>
          <a:p>
            <a:r>
              <a:rPr lang="en-US" sz="1200" b="1" kern="1200" dirty="0" smtClean="0">
                <a:solidFill>
                  <a:schemeClr val="tx1"/>
                </a:solidFill>
                <a:effectLst/>
                <a:latin typeface="+mn-lt"/>
                <a:ea typeface="+mn-ea"/>
                <a:cs typeface="+mn-cs"/>
              </a:rPr>
              <a:t>Overview - Module 10:</a:t>
            </a:r>
            <a:r>
              <a:rPr lang="en-US" sz="1200" b="1" kern="1200" baseline="0" dirty="0" smtClean="0">
                <a:solidFill>
                  <a:schemeClr val="tx1"/>
                </a:solidFill>
                <a:effectLst/>
                <a:latin typeface="+mn-lt"/>
                <a:ea typeface="+mn-ea"/>
                <a:cs typeface="+mn-cs"/>
              </a:rPr>
              <a:t> Step 1 – Welcome and Introduction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Learning Objectives</a:t>
            </a:r>
          </a:p>
          <a:p>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Learn to greet and comfort a survivor to effectively build rapport</a:t>
            </a:r>
          </a:p>
          <a:p>
            <a:pPr marL="171450" lvl="0" indent="-171450">
              <a:buFont typeface="Arial" charset="0"/>
              <a:buChar char="•"/>
            </a:pPr>
            <a:r>
              <a:rPr lang="en-US" sz="1200" kern="1200" dirty="0" smtClean="0">
                <a:solidFill>
                  <a:schemeClr val="tx1"/>
                </a:solidFill>
                <a:effectLst/>
                <a:latin typeface="+mn-lt"/>
                <a:ea typeface="+mn-ea"/>
                <a:cs typeface="+mn-cs"/>
              </a:rPr>
              <a:t>Explain confidentiality and the exceptions to confidentiality </a:t>
            </a:r>
          </a:p>
          <a:p>
            <a:pPr marL="171450" lvl="0" indent="-171450">
              <a:buFont typeface="Arial" charset="0"/>
              <a:buChar char="•"/>
            </a:pPr>
            <a:r>
              <a:rPr lang="en-US" sz="1200" kern="1200" dirty="0" smtClean="0">
                <a:solidFill>
                  <a:schemeClr val="tx1"/>
                </a:solidFill>
                <a:effectLst/>
                <a:latin typeface="+mn-lt"/>
                <a:ea typeface="+mn-ea"/>
                <a:cs typeface="+mn-cs"/>
              </a:rPr>
              <a:t>Guide clients through the process of informed consent in a safe and empowering manner</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r>
              <a:rPr lang="en-US" sz="1200" b="0" kern="1200" dirty="0" smtClean="0">
                <a:solidFill>
                  <a:schemeClr val="tx1"/>
                </a:solidFill>
                <a:effectLst/>
                <a:latin typeface="+mn-lt"/>
                <a:ea typeface="+mn-ea"/>
                <a:cs typeface="+mn-cs"/>
              </a:rPr>
              <a:t>:</a:t>
            </a:r>
            <a:r>
              <a:rPr lang="en-US" sz="1200" b="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1 hour 45 minutes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10.1 – Greet and Comfort ( one for facilitator and one for volunteer)</a:t>
            </a:r>
          </a:p>
          <a:p>
            <a:pPr marL="0" lvl="0" indent="0">
              <a:buFont typeface="Arial" charset="0"/>
              <a:buNone/>
            </a:pP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Preparation</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Print handouts </a:t>
            </a:r>
          </a:p>
          <a:p>
            <a:pPr marL="171450" lvl="0" indent="-171450">
              <a:buFont typeface="Arial" charset="0"/>
              <a:buChar char="•"/>
            </a:pPr>
            <a:r>
              <a:rPr lang="en-US" sz="1200" kern="1200" dirty="0" smtClean="0">
                <a:solidFill>
                  <a:schemeClr val="tx1"/>
                </a:solidFill>
                <a:effectLst/>
                <a:latin typeface="+mn-lt"/>
                <a:ea typeface="+mn-ea"/>
                <a:cs typeface="+mn-cs"/>
              </a:rPr>
              <a:t>Arrange room </a:t>
            </a:r>
          </a:p>
          <a:p>
            <a:pPr marL="171450" lvl="0" indent="-171450">
              <a:buFont typeface="Arial" charset="0"/>
              <a:buChar char="•"/>
            </a:pPr>
            <a:r>
              <a:rPr lang="en-US" sz="1200" kern="1200" dirty="0" smtClean="0">
                <a:solidFill>
                  <a:schemeClr val="tx1"/>
                </a:solidFill>
                <a:effectLst/>
                <a:latin typeface="+mn-lt"/>
                <a:ea typeface="+mn-ea"/>
                <a:cs typeface="+mn-cs"/>
              </a:rPr>
              <a:t>Review slides and presenter notes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Outline</a:t>
            </a:r>
            <a:endParaRPr lang="en-US" sz="120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Objectives &amp; Introduction (1-2)</a:t>
            </a:r>
          </a:p>
          <a:p>
            <a:r>
              <a:rPr lang="en-US" sz="1200" kern="1200" dirty="0" smtClean="0">
                <a:solidFill>
                  <a:schemeClr val="tx1"/>
                </a:solidFill>
                <a:effectLst/>
                <a:latin typeface="+mn-lt"/>
                <a:ea typeface="+mn-ea"/>
                <a:cs typeface="+mn-cs"/>
              </a:rPr>
              <a:t>5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Overview (3-4)</a:t>
            </a:r>
          </a:p>
          <a:p>
            <a:r>
              <a:rPr lang="en-US" sz="1200" kern="1200" dirty="0" smtClean="0">
                <a:solidFill>
                  <a:schemeClr val="tx1"/>
                </a:solidFill>
                <a:effectLst/>
                <a:latin typeface="+mn-lt"/>
                <a:ea typeface="+mn-ea"/>
                <a:cs typeface="+mn-cs"/>
              </a:rPr>
              <a:t>15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Greet and Comfort (5-6)</a:t>
            </a:r>
          </a:p>
          <a:p>
            <a:r>
              <a:rPr lang="en-US" sz="1200" kern="1200" dirty="0" smtClean="0">
                <a:solidFill>
                  <a:schemeClr val="tx1"/>
                </a:solidFill>
                <a:effectLst/>
                <a:latin typeface="+mn-lt"/>
                <a:ea typeface="+mn-ea"/>
                <a:cs typeface="+mn-cs"/>
              </a:rPr>
              <a:t>15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Informed Consent (7-11)</a:t>
            </a:r>
          </a:p>
          <a:p>
            <a:r>
              <a:rPr lang="en-US" sz="1200" kern="1200" dirty="0" smtClean="0">
                <a:solidFill>
                  <a:schemeClr val="tx1"/>
                </a:solidFill>
                <a:effectLst/>
                <a:latin typeface="+mn-lt"/>
                <a:ea typeface="+mn-ea"/>
                <a:cs typeface="+mn-cs"/>
              </a:rPr>
              <a:t>15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- 5 Steps of Informed Consent (12-15)</a:t>
            </a:r>
          </a:p>
          <a:p>
            <a:r>
              <a:rPr lang="en-US" sz="1200" kern="1200" dirty="0" smtClean="0">
                <a:solidFill>
                  <a:schemeClr val="tx1"/>
                </a:solidFill>
                <a:effectLst/>
                <a:latin typeface="+mn-lt"/>
                <a:ea typeface="+mn-ea"/>
                <a:cs typeface="+mn-cs"/>
              </a:rPr>
              <a:t>20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Survivor’s Rights &amp; Finishing Consent (16-18)</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20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Role Play (19)</a:t>
            </a:r>
          </a:p>
          <a:p>
            <a:r>
              <a:rPr lang="en-US" sz="1200" kern="1200" dirty="0" smtClean="0">
                <a:solidFill>
                  <a:schemeClr val="tx1"/>
                </a:solidFill>
                <a:effectLst/>
                <a:latin typeface="+mn-lt"/>
                <a:ea typeface="+mn-ea"/>
                <a:cs typeface="+mn-cs"/>
              </a:rPr>
              <a:t>5</a:t>
            </a:r>
            <a:r>
              <a:rPr lang="en-US" sz="1200" kern="1200" baseline="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Closing (20)</a:t>
            </a:r>
          </a:p>
          <a:p>
            <a:endParaRPr lang="en-US" sz="1200" b="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Technical Notes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Using this Module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When talking about consent, it is easy for caseworkers to get stuck on the how (when do I ask for consent, what do I ask consent for) rather than focusing on the objective of ensuring informed consent, which is to allow the survivor to control the process of case management as much as possible. It can be helpful to bring the conversation back to this point if there is confusion.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Confidentiality is another area where there can be confusion when talking about case management. Often, people see confidentiality as hiding information or keeping it secret for the sake of secrecy; in fact, confidentiality is about recognizing that information about a survivor belongs to him/her, and we therefore have no right to use it or share it without his/her permission. In this light, confidentiality is also about the control (and safety) of the survivor.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Facilitator Knowledge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facilitators should be familiar with the steps of the case management process, establishing and maintaining informed consent, and confidentiality and when exceptions must be made.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Key Messages</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It is essential to establish a strong relationship with survivors from the beginning of the case management process. Greeting and comforting the survivor cannot be skipped. </a:t>
            </a:r>
          </a:p>
          <a:p>
            <a:pPr marL="171450" lvl="0" indent="-171450">
              <a:buFont typeface="Arial" charset="0"/>
              <a:buChar char="•"/>
            </a:pPr>
            <a:r>
              <a:rPr lang="en-US" sz="1200" kern="1200" dirty="0" smtClean="0">
                <a:solidFill>
                  <a:schemeClr val="tx1"/>
                </a:solidFill>
                <a:effectLst/>
                <a:latin typeface="+mn-lt"/>
                <a:ea typeface="+mn-ea"/>
                <a:cs typeface="+mn-cs"/>
              </a:rPr>
              <a:t>Informed consent is a process that aims to ensure a survivor’s control over, and comfort with, the case management process. Informed consent means that the survivor has the capacity to consent, and understands what s/he is consenting to. It applies from the beginning and throughout the case management process.</a:t>
            </a:r>
          </a:p>
          <a:p>
            <a:pPr marL="171450" lvl="0" indent="-171450">
              <a:buFont typeface="Arial" charset="0"/>
              <a:buChar char="•"/>
            </a:pPr>
            <a:r>
              <a:rPr lang="en-US" sz="1200" kern="1200" dirty="0" smtClean="0">
                <a:solidFill>
                  <a:schemeClr val="tx1"/>
                </a:solidFill>
                <a:effectLst/>
                <a:latin typeface="+mn-lt"/>
                <a:ea typeface="+mn-ea"/>
                <a:cs typeface="+mn-cs"/>
              </a:rPr>
              <a:t>A survivor has rights throughout the case management process – to request that information not be documented, to answer or not answer any questions, to take a break, to ask for explanations, to request a different case worker, to refuse referrals, etc. </a:t>
            </a:r>
          </a:p>
          <a:p>
            <a:pPr marL="171450" lvl="0" indent="-171450">
              <a:buFont typeface="Arial" charset="0"/>
              <a:buChar char="•"/>
            </a:pPr>
            <a:r>
              <a:rPr lang="en-US" sz="1200" kern="1200" dirty="0" smtClean="0">
                <a:solidFill>
                  <a:schemeClr val="tx1"/>
                </a:solidFill>
                <a:effectLst/>
                <a:latin typeface="+mn-lt"/>
                <a:ea typeface="+mn-ea"/>
                <a:cs typeface="+mn-cs"/>
              </a:rPr>
              <a:t>Confidentiality is an essential part of case management, which recognizes the right of the survivor to control information about him/her and helps to keep the survivor safe.</a:t>
            </a:r>
          </a:p>
          <a:p>
            <a:endParaRPr lang="en-US" dirty="0" smtClean="0"/>
          </a:p>
          <a:p>
            <a:pPr marL="0" marR="0" indent="0" algn="l" defTabSz="914400" rtl="0" eaLnBrk="1" fontAlgn="base" latinLnBrk="0" hangingPunct="1">
              <a:lnSpc>
                <a:spcPct val="100000"/>
              </a:lnSpc>
              <a:spcBef>
                <a:spcPct val="0"/>
              </a:spcBef>
              <a:spcAft>
                <a:spcPct val="0"/>
              </a:spcAft>
              <a:buClrTx/>
              <a:buSzTx/>
              <a:buFontTx/>
              <a:buNone/>
              <a:tabLst/>
              <a:defRPr/>
            </a:pPr>
            <a:endParaRPr lang="en-US" dirty="0" smtClean="0"/>
          </a:p>
          <a:p>
            <a:pPr eaLnBrk="1" hangingPunct="1">
              <a:spcBef>
                <a:spcPct val="0"/>
              </a:spcBef>
            </a:pPr>
            <a:endParaRPr lang="en-US" dirty="0" smtClean="0"/>
          </a:p>
        </p:txBody>
      </p:sp>
      <p:sp>
        <p:nvSpPr>
          <p:cNvPr id="34820" name="Slide Number Placeholder 3"/>
          <p:cNvSpPr>
            <a:spLocks noGrp="1"/>
          </p:cNvSpPr>
          <p:nvPr>
            <p:ph type="sldNum" sz="quarter" idx="5"/>
          </p:nvPr>
        </p:nvSpPr>
        <p:spPr bwMode="auto">
          <a:noFill/>
          <a:ln>
            <a:miter lim="800000"/>
            <a:headEnd/>
            <a:tailEnd/>
          </a:ln>
        </p:spPr>
        <p:txBody>
          <a:bodyPr/>
          <a:lstStyle/>
          <a:p>
            <a:fld id="{C2D44066-B45F-4E38-A100-9B204B60426C}" type="slidenum">
              <a:rPr lang="en-US">
                <a:solidFill>
                  <a:prstClr val="black"/>
                </a:solidFill>
              </a:rPr>
              <a:pPr/>
              <a:t>2</a:t>
            </a:fld>
            <a:endParaRPr lang="en-US">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Finally, after explaining</a:t>
            </a:r>
            <a:r>
              <a:rPr lang="en-US" baseline="0" dirty="0" smtClean="0"/>
              <a:t> the caseworker’s role and case management, confidentiality and exceptions to confidentiality, and the client’s rights, ask the survivor if she has any questions. If she has questions, you need to listen intently to them, seek to understand and validate her concerns and provide her with choices regarding the provision of services: “</a:t>
            </a:r>
            <a:r>
              <a:rPr lang="en-US" dirty="0" smtClean="0"/>
              <a:t>Do you have any questions about anything that I explained to you? [Allow for time to answer any questions] If I have answered all of you questions, may I have your permission to continue our conversation and begin working with you?”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If </a:t>
            </a:r>
            <a:r>
              <a:rPr lang="en-US" b="1" dirty="0" smtClean="0"/>
              <a:t>YES</a:t>
            </a:r>
            <a:r>
              <a:rPr lang="en-US" dirty="0" smtClean="0"/>
              <a:t>, ask the survivor to sign the informed consent form for engaging in case management services and proceed with service delivery. If </a:t>
            </a:r>
            <a:r>
              <a:rPr lang="en-US" b="1" dirty="0" smtClean="0"/>
              <a:t>NO</a:t>
            </a:r>
            <a:r>
              <a:rPr lang="en-US" dirty="0" smtClean="0"/>
              <a:t>, provide information about other case management, safety, health and legal/justice services in the community. If</a:t>
            </a:r>
            <a:r>
              <a:rPr lang="en-US" baseline="0" dirty="0" smtClean="0"/>
              <a:t> the answer is no, make sure that you do not respond to this with anger or frustration – it is a valid choice, and we must always support the survivor’s ability to make his/her own choices.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Once</a:t>
            </a:r>
            <a:r>
              <a:rPr lang="en-US" baseline="0" dirty="0" smtClean="0"/>
              <a:t> the survivor’s questions are answered, ask if you have his/her permission to proceed with case management services and have her sign the informed consent form.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20</a:t>
            </a:fld>
            <a:endParaRPr lang="en-US"/>
          </a:p>
        </p:txBody>
      </p:sp>
    </p:spTree>
    <p:extLst>
      <p:ext uri="{BB962C8B-B14F-4D97-AF65-F5344CB8AC3E}">
        <p14:creationId xmlns="" xmlns:p14="http://schemas.microsoft.com/office/powerpoint/2010/main" val="5190667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Ok,</a:t>
            </a:r>
            <a:r>
              <a:rPr lang="en-US" baseline="0" dirty="0" smtClean="0"/>
              <a:t> let’s put everything we’ve learned into practice. We’re going to divide into two groups (facilitator, you can have the room count out by 2s, and split into a group of number 1s and number 2s). Group 1, review the components of step 1, you will role play the caseworker. Group 2, think of a survivor with whom you are currently working, you will be role playing that survivor. “Survivors”, please remember to change the survivor’s name and identifying information for confidentiality! Once you have finished the role play, switch roles!</a:t>
            </a:r>
          </a:p>
          <a:p>
            <a:endParaRPr lang="en-US" baseline="0" dirty="0" smtClean="0"/>
          </a:p>
          <a:p>
            <a:r>
              <a:rPr lang="en-US" b="1" baseline="0" dirty="0" smtClean="0"/>
              <a:t>*After role playing, have everyone come back to the larger group and share experiences.* </a:t>
            </a:r>
            <a:endParaRPr lang="en-US" b="1" dirty="0" smtClean="0"/>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21</a:t>
            </a:fld>
            <a:endParaRPr lang="en-US"/>
          </a:p>
        </p:txBody>
      </p:sp>
    </p:spTree>
    <p:extLst>
      <p:ext uri="{BB962C8B-B14F-4D97-AF65-F5344CB8AC3E}">
        <p14:creationId xmlns="" xmlns:p14="http://schemas.microsoft.com/office/powerpoint/2010/main" val="38587953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en-US" b="1" dirty="0" smtClean="0"/>
              <a:t>**Review key messages from </a:t>
            </a:r>
            <a:r>
              <a:rPr lang="en-US" b="1" smtClean="0"/>
              <a:t>the session.**</a:t>
            </a:r>
            <a:endParaRPr lang="en-US" b="1" dirty="0" smtClean="0"/>
          </a:p>
          <a:p>
            <a:pPr eaLnBrk="1" hangingPunct="1">
              <a:spcBef>
                <a:spcPct val="0"/>
              </a:spcBef>
              <a:defRPr/>
            </a:pPr>
            <a:endParaRPr lang="en-US" dirty="0" smtClean="0"/>
          </a:p>
          <a:p>
            <a:pPr eaLnBrk="1" hangingPunct="1">
              <a:spcBef>
                <a:spcPct val="0"/>
              </a:spcBef>
              <a:defRPr/>
            </a:pPr>
            <a:r>
              <a:rPr lang="en-US" dirty="0" smtClean="0"/>
              <a:t>Thank </a:t>
            </a:r>
            <a:r>
              <a:rPr lang="en-US" dirty="0" smtClean="0"/>
              <a:t>you all for your time, attention, and participation. </a:t>
            </a:r>
            <a:r>
              <a:rPr lang="en-US" dirty="0" smtClean="0"/>
              <a:t>Before we end, I</a:t>
            </a:r>
            <a:r>
              <a:rPr lang="en-US" altLang="en-US" dirty="0" smtClean="0"/>
              <a:t>’</a:t>
            </a:r>
            <a:r>
              <a:rPr lang="en-US" dirty="0" smtClean="0"/>
              <a:t>d like to open up the floor for any questions, concerns or reflections you may have. </a:t>
            </a:r>
          </a:p>
          <a:p>
            <a:pPr eaLnBrk="1" hangingPunct="1">
              <a:spcBef>
                <a:spcPct val="0"/>
              </a:spcBef>
              <a:defRPr/>
            </a:pPr>
            <a:endParaRPr lang="en-US" dirty="0" smtClean="0"/>
          </a:p>
          <a:p>
            <a:pPr eaLnBrk="1" fontAlgn="auto" hangingPunct="1">
              <a:spcBef>
                <a:spcPts val="0"/>
              </a:spcBef>
              <a:spcAft>
                <a:spcPts val="0"/>
              </a:spcAft>
              <a:defRPr/>
            </a:pPr>
            <a:r>
              <a:rPr lang="en-US" dirty="0" smtClean="0"/>
              <a:t>*</a:t>
            </a:r>
            <a:r>
              <a:rPr lang="en-US" b="1" dirty="0" smtClean="0"/>
              <a:t>Prompting questions, if needed: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 How did you find this session? </a:t>
            </a:r>
          </a:p>
          <a:p>
            <a:pPr marL="171450" indent="-171450" eaLnBrk="1" fontAlgn="auto" hangingPunct="1">
              <a:spcBef>
                <a:spcPts val="0"/>
              </a:spcBef>
              <a:spcAft>
                <a:spcPts val="0"/>
              </a:spcAft>
              <a:buFontTx/>
              <a:buChar char="-"/>
              <a:defRPr/>
            </a:pPr>
            <a:r>
              <a:rPr lang="en-US" dirty="0" smtClean="0"/>
              <a:t>What was easy? What was difficult? </a:t>
            </a:r>
          </a:p>
          <a:p>
            <a:pPr marL="171450" indent="-171450" eaLnBrk="1" fontAlgn="auto" hangingPunct="1">
              <a:spcBef>
                <a:spcPts val="0"/>
              </a:spcBef>
              <a:spcAft>
                <a:spcPts val="0"/>
              </a:spcAft>
              <a:buFontTx/>
              <a:buChar char="-"/>
              <a:defRPr/>
            </a:pPr>
            <a:r>
              <a:rPr lang="en-US" dirty="0" smtClean="0"/>
              <a:t>What do you want to keep thinking about later?</a:t>
            </a:r>
          </a:p>
          <a:p>
            <a:pPr eaLnBrk="1" hangingPunct="1">
              <a:spcBef>
                <a:spcPct val="0"/>
              </a:spcBef>
              <a:defRPr/>
            </a:pPr>
            <a:endParaRPr lang="en-US" dirty="0" smtClean="0"/>
          </a:p>
        </p:txBody>
      </p:sp>
      <p:sp>
        <p:nvSpPr>
          <p:cNvPr id="39940" name="Slide Number Placeholder 3"/>
          <p:cNvSpPr>
            <a:spLocks noGrp="1"/>
          </p:cNvSpPr>
          <p:nvPr>
            <p:ph type="sldNum" sz="quarter" idx="5"/>
          </p:nvPr>
        </p:nvSpPr>
        <p:spPr bwMode="auto">
          <a:noFill/>
          <a:ln>
            <a:miter lim="800000"/>
            <a:headEnd/>
            <a:tailEnd/>
          </a:ln>
        </p:spPr>
        <p:txBody>
          <a:bodyPr/>
          <a:lstStyle/>
          <a:p>
            <a:fld id="{332ADD6D-7969-4A5D-883C-C428409FDD5A}" type="slidenum">
              <a:rPr lang="en-US">
                <a:solidFill>
                  <a:prstClr val="black"/>
                </a:solidFill>
              </a:rPr>
              <a:pPr/>
              <a:t>22</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r>
              <a:rPr lang="en-US" dirty="0" smtClean="0"/>
              <a:t>Our</a:t>
            </a:r>
            <a:r>
              <a:rPr lang="en-US" baseline="0" dirty="0" smtClean="0"/>
              <a:t> three objectives for the session are to: </a:t>
            </a:r>
          </a:p>
          <a:p>
            <a:pPr lvl="0" rtl="0"/>
            <a:r>
              <a:rPr lang="en-US" dirty="0" smtClean="0"/>
              <a:t>1. Learn to greet and comfort a survivor to effectively build rapport.</a:t>
            </a:r>
          </a:p>
          <a:p>
            <a:pPr lvl="0" rtl="0"/>
            <a:r>
              <a:rPr lang="en-US" dirty="0" smtClean="0"/>
              <a:t>2. Explain confidentiality and the exceptions to confidentiality. </a:t>
            </a:r>
          </a:p>
          <a:p>
            <a:pPr lvl="0" rtl="0"/>
            <a:r>
              <a:rPr lang="en-US" dirty="0" smtClean="0"/>
              <a:t>3. Guide clients through the process of informed consent in a safe and empowering manner. </a:t>
            </a:r>
          </a:p>
          <a:p>
            <a:pPr eaLnBrk="1" fontAlgn="auto" hangingPunct="1">
              <a:spcBef>
                <a:spcPts val="0"/>
              </a:spcBef>
              <a:spcAft>
                <a:spcPts val="0"/>
              </a:spcAft>
              <a:defRPr/>
            </a:pPr>
            <a:endParaRPr lang="en-US" dirty="0">
              <a:ea typeface="+mn-ea"/>
              <a:cs typeface="+mn-cs"/>
            </a:endParaRPr>
          </a:p>
        </p:txBody>
      </p:sp>
      <p:sp>
        <p:nvSpPr>
          <p:cNvPr id="35844" name="Slide Number Placeholder 3"/>
          <p:cNvSpPr>
            <a:spLocks noGrp="1"/>
          </p:cNvSpPr>
          <p:nvPr>
            <p:ph type="sldNum" sz="quarter" idx="5"/>
          </p:nvPr>
        </p:nvSpPr>
        <p:spPr bwMode="auto">
          <a:noFill/>
          <a:ln>
            <a:miter lim="800000"/>
            <a:headEnd/>
            <a:tailEnd/>
          </a:ln>
        </p:spPr>
        <p:txBody>
          <a:bodyPr/>
          <a:lstStyle/>
          <a:p>
            <a:fld id="{5FF2FED5-3E90-4359-A8D0-DD9906F846E0}"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step of</a:t>
            </a:r>
            <a:r>
              <a:rPr lang="en-US" baseline="0" dirty="0" smtClean="0"/>
              <a:t> survivor-centered case management is Introduction and Engagement. </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4</a:t>
            </a:fld>
            <a:endParaRPr lang="en-US"/>
          </a:p>
        </p:txBody>
      </p:sp>
    </p:spTree>
    <p:extLst>
      <p:ext uri="{BB962C8B-B14F-4D97-AF65-F5344CB8AC3E}">
        <p14:creationId xmlns="" xmlns:p14="http://schemas.microsoft.com/office/powerpoint/2010/main" val="2098903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We’ll start with exploring the purpose of introduction and engagement. </a:t>
            </a:r>
            <a:r>
              <a:rPr lang="en-US" baseline="0" dirty="0" smtClean="0"/>
              <a:t>While this step can be seen as not being very important because it takes up time that could be used to provide services, it is the very foundation upon which you will provide those services. It serves to develop rapport with a survivor and begins the healing relationship. Throughout the training today, we’ll talk about the topics addressed in this checklist; all activities that are necessary to have strong engagement. </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5</a:t>
            </a:fld>
            <a:endParaRPr lang="en-US"/>
          </a:p>
        </p:txBody>
      </p:sp>
    </p:spTree>
    <p:extLst>
      <p:ext uri="{BB962C8B-B14F-4D97-AF65-F5344CB8AC3E}">
        <p14:creationId xmlns="" xmlns:p14="http://schemas.microsoft.com/office/powerpoint/2010/main" val="2952671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**Use Handout 11.1 Greet and Comfort.  Provide one copy to the volunteer. **</a:t>
            </a:r>
          </a:p>
          <a:p>
            <a:endParaRPr lang="en-US" dirty="0" smtClean="0"/>
          </a:p>
          <a:p>
            <a:r>
              <a:rPr lang="en-US" dirty="0" smtClean="0"/>
              <a:t>I  </a:t>
            </a:r>
            <a:r>
              <a:rPr lang="en-US" dirty="0" smtClean="0"/>
              <a:t>need someone</a:t>
            </a:r>
            <a:r>
              <a:rPr lang="en-US" baseline="0" dirty="0" smtClean="0"/>
              <a:t> to volunteer to play the role of a client while I play the role of caseworker. We are going to act out two different scenarios. I want you all to observe the scenarios individually. Once we have finished the role plays, get into small groups and discuss what you liked and didn’t like about the way I worked with the client. Come up with three things that you think caseworkers can do/say/show to create a comfortable space for clients. After some discussion time, each group will share their top three comfort-creating tips with the larger group </a:t>
            </a:r>
            <a:endParaRPr lang="en-US" b="1" baseline="0" dirty="0" smtClean="0"/>
          </a:p>
          <a:p>
            <a:endParaRPr lang="en-US" b="1" baseline="0" dirty="0" smtClean="0"/>
          </a:p>
          <a:p>
            <a:r>
              <a:rPr lang="en-US" b="1" baseline="0" dirty="0" smtClean="0"/>
              <a:t>*write down the tips from each group, drawing parallels when possible. Ensure that you bring out elements of the checklist whenever possible.* </a:t>
            </a:r>
            <a:endParaRPr lang="en-US" b="1"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6</a:t>
            </a:fld>
            <a:endParaRPr lang="en-US"/>
          </a:p>
        </p:txBody>
      </p:sp>
    </p:spTree>
    <p:extLst>
      <p:ext uri="{BB962C8B-B14F-4D97-AF65-F5344CB8AC3E}">
        <p14:creationId xmlns="" xmlns:p14="http://schemas.microsoft.com/office/powerpoint/2010/main" val="4251968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very first part</a:t>
            </a:r>
            <a:r>
              <a:rPr lang="en-US" baseline="0" dirty="0" smtClean="0"/>
              <a:t> of step one; greeting and comforting the survivor. It is an essential part of relationship building. You can create a comfortable, safe and private environment by ensuring that the physical space is private and that the client feels comfortable speaking with you in that space. Arrange the furniture in the room in an inviting manner (don’t block the door and try not to have a desk between you and the client). Be warm, calm and open; face the client, remain engaged throughout the meeting with her, maintain appropriate facial expressions, and use nonverbal communication to show your interest and attention. Make sure you introduce yourself and explain who you are. Ask the client how she would like you to address her and explain your role clearly, in simple terms. </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7</a:t>
            </a:fld>
            <a:endParaRPr lang="en-US"/>
          </a:p>
        </p:txBody>
      </p:sp>
    </p:spTree>
    <p:extLst>
      <p:ext uri="{BB962C8B-B14F-4D97-AF65-F5344CB8AC3E}">
        <p14:creationId xmlns="" xmlns:p14="http://schemas.microsoft.com/office/powerpoint/2010/main" val="941112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your small groups, work together to write a definition of informed consent – what does it mean to you? After you have written your definition, discuss why informed consent is important. After some discussion time, each group will share their definition with the larger group. (*facilitator, write down the main points of the definitions, drawing parallels between different groups’ definitions.*) </a:t>
            </a:r>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8</a:t>
            </a:fld>
            <a:endParaRPr lang="en-US"/>
          </a:p>
        </p:txBody>
      </p:sp>
    </p:spTree>
    <p:extLst>
      <p:ext uri="{BB962C8B-B14F-4D97-AF65-F5344CB8AC3E}">
        <p14:creationId xmlns="" xmlns:p14="http://schemas.microsoft.com/office/powerpoint/2010/main" val="2534175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Informed consent is defined as the voluntary agreement of an</a:t>
            </a:r>
            <a:r>
              <a:rPr lang="en-US" baseline="0" dirty="0" smtClean="0"/>
              <a:t> individual who has the legal capacity to give consent. The survivor must have the capacity and maturity to know about and understand the services being offered and must legally able to give her consent. </a:t>
            </a:r>
          </a:p>
          <a:p>
            <a:endParaRPr lang="en-US" baseline="0" dirty="0" smtClean="0"/>
          </a:p>
          <a:p>
            <a:r>
              <a:rPr lang="en-US" baseline="0" dirty="0" smtClean="0"/>
              <a:t>When I say ’legal capacity to give consent’, what does that mean to you? </a:t>
            </a:r>
          </a:p>
          <a:p>
            <a:endParaRPr lang="en-US" baseline="0" dirty="0" smtClean="0"/>
          </a:p>
          <a:p>
            <a:r>
              <a:rPr lang="en-US" b="1" baseline="0" dirty="0" smtClean="0"/>
              <a:t>*Prompting questions, if needed:</a:t>
            </a:r>
          </a:p>
          <a:p>
            <a:pPr marL="171450" indent="-171450">
              <a:buFontTx/>
              <a:buChar char="-"/>
            </a:pPr>
            <a:r>
              <a:rPr lang="en-US" baseline="0" dirty="0" smtClean="0"/>
              <a:t>How old must someone be to give their consent? </a:t>
            </a:r>
            <a:r>
              <a:rPr lang="en-US" b="1" baseline="0" dirty="0" smtClean="0"/>
              <a:t>*This will be discussed in more detail in the module on working with adolescent girls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0" baseline="0" dirty="0" smtClean="0"/>
              <a:t>What about individuals with disabilities? Can they give their consent? </a:t>
            </a:r>
            <a:r>
              <a:rPr lang="en-US" b="1" baseline="0" dirty="0" smtClean="0"/>
              <a:t>*This will be discussed in more detail in the module on working with survivors with disabilities</a:t>
            </a:r>
            <a:endParaRPr lang="en-US" b="0" baseline="0" dirty="0" smtClean="0"/>
          </a:p>
          <a:p>
            <a:pPr marL="171450" indent="-171450">
              <a:buFontTx/>
              <a:buChar char="-"/>
            </a:pPr>
            <a:r>
              <a:rPr lang="en-US" b="0" baseline="0" dirty="0" smtClean="0"/>
              <a:t>What happens if someone is putting pressure on a survivor – is the consent valid?</a:t>
            </a:r>
            <a:endParaRPr lang="en-US" b="0"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9</a:t>
            </a:fld>
            <a:endParaRPr lang="en-US"/>
          </a:p>
        </p:txBody>
      </p:sp>
    </p:spTree>
    <p:extLst>
      <p:ext uri="{BB962C8B-B14F-4D97-AF65-F5344CB8AC3E}">
        <p14:creationId xmlns="" xmlns:p14="http://schemas.microsoft.com/office/powerpoint/2010/main" val="11102018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 id="214748376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04/24/2017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781" r:id="rId12"/>
    <p:sldLayoutId id="2147483782" r:id="rId13"/>
    <p:sldLayoutId id="2147483783" r:id="rId14"/>
    <p:sldLayoutId id="2147483784" r:id="rId15"/>
    <p:sldLayoutId id="2147483785" r:id="rId16"/>
    <p:sldLayoutId id="2147483786" r:id="rId17"/>
    <p:sldLayoutId id="2147483787" r:id="rId18"/>
    <p:sldLayoutId id="2147483788" r:id="rId19"/>
    <p:sldLayoutId id="2147483789" r:id="rId20"/>
    <p:sldLayoutId id="2147483790" r:id="rId21"/>
    <p:sldLayoutId id="2147483791" r:id="rId22"/>
    <p:sldLayoutId id="2147483792" r:id="rId23"/>
    <p:sldLayoutId id="214748379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04/24/2017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 id="2147483807" r:id="rId13"/>
    <p:sldLayoutId id="2147483808" r:id="rId14"/>
    <p:sldLayoutId id="2147483809" r:id="rId15"/>
    <p:sldLayoutId id="2147483810" r:id="rId16"/>
    <p:sldLayoutId id="2147483811" r:id="rId17"/>
    <p:sldLayoutId id="2147483812" r:id="rId18"/>
    <p:sldLayoutId id="2147483813" r:id="rId19"/>
    <p:sldLayoutId id="2147483814" r:id="rId20"/>
    <p:sldLayoutId id="2147483815" r:id="rId21"/>
    <p:sldLayoutId id="2147483816" r:id="rId22"/>
    <p:sldLayoutId id="2147483817" r:id="rId23"/>
    <p:sldLayoutId id="214748381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need informed consent?</a:t>
            </a:r>
            <a:endParaRPr lang="en-US" dirty="0"/>
          </a:p>
        </p:txBody>
      </p:sp>
      <p:sp>
        <p:nvSpPr>
          <p:cNvPr id="3" name="Content Placeholder 2"/>
          <p:cNvSpPr>
            <a:spLocks noGrp="1"/>
          </p:cNvSpPr>
          <p:nvPr>
            <p:ph idx="1"/>
          </p:nvPr>
        </p:nvSpPr>
        <p:spPr>
          <a:xfrm>
            <a:off x="992407" y="1797269"/>
            <a:ext cx="9720262" cy="4022725"/>
          </a:xfrm>
        </p:spPr>
        <p:txBody>
          <a:bodyPr/>
          <a:lstStyle/>
          <a:p>
            <a:pPr algn="ctr"/>
            <a:r>
              <a:rPr lang="en-US" sz="2400" b="1" dirty="0" smtClean="0">
                <a:solidFill>
                  <a:schemeClr val="tx1"/>
                </a:solidFill>
              </a:rPr>
              <a:t>Informed consent is essential to achieving the guiding principles of a survivor-centered approach, as it helps to establish a survivor’s explicit control over the case management process. Without establishing informed consent, we jeopardize the relationship with the survivor.</a:t>
            </a:r>
          </a:p>
          <a:p>
            <a:endParaRPr lang="en-US" dirty="0">
              <a:solidFill>
                <a:schemeClr val="tx1"/>
              </a:solidFill>
            </a:endParaRPr>
          </a:p>
          <a:p>
            <a:r>
              <a:rPr lang="en-US" b="1" dirty="0" smtClean="0">
                <a:solidFill>
                  <a:schemeClr val="tx1"/>
                </a:solidFill>
              </a:rPr>
              <a:t>Obtaining informed consent</a:t>
            </a:r>
            <a:r>
              <a:rPr lang="en-US" dirty="0" smtClean="0">
                <a:solidFill>
                  <a:schemeClr val="tx1"/>
                </a:solidFill>
              </a:rPr>
              <a:t>: </a:t>
            </a:r>
          </a:p>
          <a:p>
            <a:pPr>
              <a:buClr>
                <a:schemeClr val="accent4">
                  <a:lumMod val="75000"/>
                </a:schemeClr>
              </a:buClr>
              <a:buFont typeface="Arial" panose="020B0604020202020204" pitchFamily="34" charset="0"/>
              <a:buChar char="•"/>
            </a:pPr>
            <a:r>
              <a:rPr lang="en-US" dirty="0" smtClean="0">
                <a:solidFill>
                  <a:schemeClr val="tx1"/>
                </a:solidFill>
              </a:rPr>
              <a:t>Demonstrates respect </a:t>
            </a:r>
          </a:p>
          <a:p>
            <a:pPr>
              <a:buClr>
                <a:schemeClr val="accent4">
                  <a:lumMod val="75000"/>
                </a:schemeClr>
              </a:buClr>
              <a:buFont typeface="Arial" panose="020B0604020202020204" pitchFamily="34" charset="0"/>
              <a:buChar char="•"/>
            </a:pPr>
            <a:r>
              <a:rPr lang="en-US" dirty="0" smtClean="0">
                <a:solidFill>
                  <a:schemeClr val="tx1"/>
                </a:solidFill>
              </a:rPr>
              <a:t>Shows survivor we intend to be collaborative and empowering </a:t>
            </a:r>
            <a:endParaRPr lang="en-US" dirty="0">
              <a:solidFill>
                <a:schemeClr val="tx1"/>
              </a:solidFill>
            </a:endParaRPr>
          </a:p>
          <a:p>
            <a:pPr>
              <a:buClr>
                <a:schemeClr val="accent4">
                  <a:lumMod val="75000"/>
                </a:schemeClr>
              </a:buClr>
              <a:buFont typeface="Arial" panose="020B0604020202020204" pitchFamily="34" charset="0"/>
              <a:buChar char="•"/>
            </a:pPr>
            <a:r>
              <a:rPr lang="en-US" dirty="0" smtClean="0">
                <a:solidFill>
                  <a:schemeClr val="tx1"/>
                </a:solidFill>
              </a:rPr>
              <a:t>Shows that we understand the need to be accountable to the survivor </a:t>
            </a:r>
          </a:p>
        </p:txBody>
      </p:sp>
    </p:spTree>
    <p:extLst>
      <p:ext uri="{BB962C8B-B14F-4D97-AF65-F5344CB8AC3E}">
        <p14:creationId xmlns="" xmlns:p14="http://schemas.microsoft.com/office/powerpoint/2010/main" val="4741450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do we obtain informed consent?</a:t>
            </a:r>
            <a:endParaRPr lang="en-US" dirty="0"/>
          </a:p>
        </p:txBody>
      </p:sp>
      <p:sp>
        <p:nvSpPr>
          <p:cNvPr id="3" name="Content Placeholder 2"/>
          <p:cNvSpPr>
            <a:spLocks noGrp="1"/>
          </p:cNvSpPr>
          <p:nvPr>
            <p:ph idx="1"/>
          </p:nvPr>
        </p:nvSpPr>
        <p:spPr/>
        <p:txBody>
          <a:bodyPr/>
          <a:lstStyle/>
          <a:p>
            <a:r>
              <a:rPr lang="en-US" sz="2800" dirty="0" smtClean="0">
                <a:solidFill>
                  <a:schemeClr val="tx1"/>
                </a:solidFill>
              </a:rPr>
              <a:t>Before case management services begin = </a:t>
            </a:r>
            <a:r>
              <a:rPr lang="en-US" sz="2800" b="1" dirty="0" smtClean="0">
                <a:solidFill>
                  <a:schemeClr val="tx1"/>
                </a:solidFill>
              </a:rPr>
              <a:t>before listening to survivor’s story or gathering any information </a:t>
            </a:r>
          </a:p>
          <a:p>
            <a:pPr indent="-457200">
              <a:buClr>
                <a:schemeClr val="accent4">
                  <a:lumMod val="75000"/>
                </a:schemeClr>
              </a:buClr>
              <a:buFont typeface="Arial" panose="020B0604020202020204" pitchFamily="34" charset="0"/>
              <a:buChar char="•"/>
            </a:pPr>
            <a:r>
              <a:rPr lang="en-US" sz="2400" dirty="0" smtClean="0">
                <a:solidFill>
                  <a:schemeClr val="tx1"/>
                </a:solidFill>
              </a:rPr>
              <a:t>As part of case management </a:t>
            </a:r>
          </a:p>
          <a:p>
            <a:pPr indent="-457200">
              <a:buClr>
                <a:schemeClr val="accent4">
                  <a:lumMod val="75000"/>
                </a:schemeClr>
              </a:buClr>
              <a:buFont typeface="Arial" panose="020B0604020202020204" pitchFamily="34" charset="0"/>
              <a:buChar char="•"/>
            </a:pPr>
            <a:r>
              <a:rPr lang="en-US" sz="2400" dirty="0" smtClean="0">
                <a:solidFill>
                  <a:schemeClr val="tx1"/>
                </a:solidFill>
              </a:rPr>
              <a:t>When making referrals</a:t>
            </a:r>
          </a:p>
          <a:p>
            <a:endParaRPr lang="en-US" dirty="0" smtClean="0">
              <a:solidFill>
                <a:schemeClr val="tx1"/>
              </a:solidFill>
            </a:endParaRPr>
          </a:p>
        </p:txBody>
      </p:sp>
    </p:spTree>
    <p:extLst>
      <p:ext uri="{BB962C8B-B14F-4D97-AF65-F5344CB8AC3E}">
        <p14:creationId xmlns="" xmlns:p14="http://schemas.microsoft.com/office/powerpoint/2010/main" val="12726301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obtain informed consent </a:t>
            </a:r>
            <a:endParaRPr lang="en-US" dirty="0"/>
          </a:p>
        </p:txBody>
      </p:sp>
      <p:sp>
        <p:nvSpPr>
          <p:cNvPr id="3" name="Content Placeholder 2"/>
          <p:cNvSpPr>
            <a:spLocks noGrp="1"/>
          </p:cNvSpPr>
          <p:nvPr>
            <p:ph idx="1"/>
          </p:nvPr>
        </p:nvSpPr>
        <p:spPr/>
        <p:txBody>
          <a:bodyPr/>
          <a:lstStyle/>
          <a:p>
            <a:pPr>
              <a:buNone/>
            </a:pPr>
            <a:r>
              <a:rPr lang="en-US" sz="2400" b="1" dirty="0" smtClean="0">
                <a:solidFill>
                  <a:schemeClr val="tx1"/>
                </a:solidFill>
              </a:rPr>
              <a:t>5 steps of obtaining </a:t>
            </a:r>
            <a:r>
              <a:rPr lang="en-US" sz="2400" b="1" dirty="0" smtClean="0">
                <a:solidFill>
                  <a:schemeClr val="tx1"/>
                </a:solidFill>
              </a:rPr>
              <a:t> informed consent</a:t>
            </a:r>
            <a:endParaRPr lang="en-US" sz="2400" b="1" dirty="0" smtClean="0">
              <a:solidFill>
                <a:schemeClr val="tx1"/>
              </a:solidFill>
            </a:endParaRPr>
          </a:p>
          <a:p>
            <a:pPr marL="457200" indent="-457200">
              <a:buClr>
                <a:schemeClr val="accent4">
                  <a:lumMod val="75000"/>
                </a:schemeClr>
              </a:buClr>
              <a:buFont typeface="+mj-lt"/>
              <a:buAutoNum type="arabicPeriod"/>
            </a:pPr>
            <a:r>
              <a:rPr lang="en-US" dirty="0" smtClean="0">
                <a:solidFill>
                  <a:schemeClr val="tx1"/>
                </a:solidFill>
              </a:rPr>
              <a:t>Explain the case management process</a:t>
            </a:r>
          </a:p>
          <a:p>
            <a:pPr marL="457200" indent="-457200">
              <a:buClr>
                <a:schemeClr val="accent4">
                  <a:lumMod val="75000"/>
                </a:schemeClr>
              </a:buClr>
              <a:buFont typeface="+mj-lt"/>
              <a:buAutoNum type="arabicPeriod"/>
            </a:pPr>
            <a:r>
              <a:rPr lang="en-US" dirty="0" smtClean="0">
                <a:solidFill>
                  <a:schemeClr val="tx1"/>
                </a:solidFill>
              </a:rPr>
              <a:t>Explain confidentiality </a:t>
            </a:r>
          </a:p>
          <a:p>
            <a:pPr marL="457200" indent="-457200">
              <a:buClr>
                <a:schemeClr val="accent4">
                  <a:lumMod val="75000"/>
                </a:schemeClr>
              </a:buClr>
              <a:buFont typeface="+mj-lt"/>
              <a:buAutoNum type="arabicPeriod"/>
            </a:pPr>
            <a:r>
              <a:rPr lang="en-US" dirty="0" smtClean="0">
                <a:solidFill>
                  <a:schemeClr val="tx1"/>
                </a:solidFill>
              </a:rPr>
              <a:t>Explain client information </a:t>
            </a:r>
          </a:p>
          <a:p>
            <a:pPr marL="457200" indent="-457200">
              <a:buClr>
                <a:schemeClr val="accent4">
                  <a:lumMod val="75000"/>
                </a:schemeClr>
              </a:buClr>
              <a:buFont typeface="+mj-lt"/>
              <a:buAutoNum type="arabicPeriod"/>
            </a:pPr>
            <a:r>
              <a:rPr lang="en-US" dirty="0" smtClean="0">
                <a:solidFill>
                  <a:schemeClr val="tx1"/>
                </a:solidFill>
              </a:rPr>
              <a:t>Explain the survivor’s rights</a:t>
            </a:r>
          </a:p>
          <a:p>
            <a:pPr marL="457200" indent="-457200">
              <a:buClr>
                <a:schemeClr val="accent4">
                  <a:lumMod val="75000"/>
                </a:schemeClr>
              </a:buClr>
              <a:buFont typeface="+mj-lt"/>
              <a:buAutoNum type="arabicPeriod"/>
            </a:pPr>
            <a:r>
              <a:rPr lang="en-US" dirty="0" smtClean="0">
                <a:solidFill>
                  <a:schemeClr val="tx1"/>
                </a:solidFill>
              </a:rPr>
              <a:t>Ask the survivor if they have any questions and if they would like to continue </a:t>
            </a:r>
            <a:endParaRPr lang="en-US" dirty="0">
              <a:solidFill>
                <a:schemeClr val="tx1"/>
              </a:solidFill>
            </a:endParaRPr>
          </a:p>
        </p:txBody>
      </p:sp>
    </p:spTree>
    <p:extLst>
      <p:ext uri="{BB962C8B-B14F-4D97-AF65-F5344CB8AC3E}">
        <p14:creationId xmlns="" xmlns:p14="http://schemas.microsoft.com/office/powerpoint/2010/main" val="27134061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9422" y="2800659"/>
            <a:ext cx="4769556" cy="1545564"/>
          </a:xfrm>
        </p:spPr>
        <p:txBody>
          <a:bodyPr>
            <a:normAutofit fontScale="90000"/>
          </a:bodyPr>
          <a:lstStyle/>
          <a:p>
            <a:r>
              <a:rPr lang="en-US" dirty="0" smtClean="0"/>
              <a:t>Activity:</a:t>
            </a:r>
            <a:r>
              <a:rPr lang="en-US" dirty="0" smtClean="0"/>
              <a:t/>
            </a:r>
            <a:br>
              <a:rPr lang="en-US" dirty="0" smtClean="0"/>
            </a:br>
            <a:r>
              <a:rPr lang="en-US" dirty="0" smtClean="0"/>
              <a:t>Defining </a:t>
            </a:r>
            <a:r>
              <a:rPr lang="en-US" dirty="0" smtClean="0"/>
              <a:t>case management</a:t>
            </a:r>
            <a:br>
              <a:rPr lang="en-US" dirty="0" smtClean="0"/>
            </a:br>
            <a:endParaRPr lang="en-US" dirty="0"/>
          </a:p>
        </p:txBody>
      </p:sp>
      <p:sp>
        <p:nvSpPr>
          <p:cNvPr id="3" name="Content Placeholder 2"/>
          <p:cNvSpPr>
            <a:spLocks noGrp="1"/>
          </p:cNvSpPr>
          <p:nvPr>
            <p:ph idx="1"/>
          </p:nvPr>
        </p:nvSpPr>
        <p:spPr/>
        <p:txBody>
          <a:bodyPr>
            <a:normAutofit/>
          </a:bodyPr>
          <a:lstStyle/>
          <a:p>
            <a:r>
              <a:rPr lang="en-US" sz="2400" dirty="0" smtClean="0">
                <a:solidFill>
                  <a:schemeClr val="tx1"/>
                </a:solidFill>
              </a:rPr>
              <a:t>In your small groups, come up with an explanation for what a case manager does without using the words “case management.”</a:t>
            </a:r>
            <a:endParaRPr lang="en-US" sz="2400" dirty="0">
              <a:solidFill>
                <a:schemeClr val="tx1"/>
              </a:solidFill>
            </a:endParaRPr>
          </a:p>
        </p:txBody>
      </p:sp>
    </p:spTree>
    <p:extLst>
      <p:ext uri="{BB962C8B-B14F-4D97-AF65-F5344CB8AC3E}">
        <p14:creationId xmlns="" xmlns:p14="http://schemas.microsoft.com/office/powerpoint/2010/main" val="30951587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Consent – Explain case management</a:t>
            </a:r>
            <a:endParaRPr lang="en-US" dirty="0"/>
          </a:p>
        </p:txBody>
      </p:sp>
      <p:sp>
        <p:nvSpPr>
          <p:cNvPr id="3" name="Content Placeholder 2"/>
          <p:cNvSpPr>
            <a:spLocks noGrp="1"/>
          </p:cNvSpPr>
          <p:nvPr>
            <p:ph idx="1"/>
          </p:nvPr>
        </p:nvSpPr>
        <p:spPr/>
        <p:txBody>
          <a:bodyPr/>
          <a:lstStyle/>
          <a:p>
            <a:pPr>
              <a:buNone/>
            </a:pPr>
            <a:r>
              <a:rPr lang="en-US" sz="2400" b="1" dirty="0" smtClean="0">
                <a:solidFill>
                  <a:schemeClr val="tx1"/>
                </a:solidFill>
              </a:rPr>
              <a:t>Caseworker’s role</a:t>
            </a:r>
            <a:r>
              <a:rPr lang="en-US" sz="2400" dirty="0" smtClean="0">
                <a:solidFill>
                  <a:schemeClr val="tx1"/>
                </a:solidFill>
              </a:rPr>
              <a:t>: </a:t>
            </a:r>
          </a:p>
          <a:p>
            <a:pPr>
              <a:buClr>
                <a:schemeClr val="accent4">
                  <a:lumMod val="75000"/>
                </a:schemeClr>
              </a:buClr>
              <a:buFont typeface="Arial" panose="020B0604020202020204" pitchFamily="34" charset="0"/>
              <a:buChar char="•"/>
            </a:pPr>
            <a:r>
              <a:rPr lang="en-US" dirty="0" smtClean="0">
                <a:solidFill>
                  <a:schemeClr val="tx1"/>
                </a:solidFill>
              </a:rPr>
              <a:t>Listen to the survivor’s story and discuss what the person needs to help them recover</a:t>
            </a:r>
          </a:p>
          <a:p>
            <a:pPr>
              <a:buClr>
                <a:schemeClr val="accent4">
                  <a:lumMod val="75000"/>
                </a:schemeClr>
              </a:buClr>
              <a:buFont typeface="Arial" panose="020B0604020202020204" pitchFamily="34" charset="0"/>
              <a:buChar char="•"/>
            </a:pPr>
            <a:r>
              <a:rPr lang="en-US" dirty="0" smtClean="0">
                <a:solidFill>
                  <a:schemeClr val="tx1"/>
                </a:solidFill>
              </a:rPr>
              <a:t>Develop a plan with the person to meet their needs</a:t>
            </a:r>
          </a:p>
          <a:p>
            <a:pPr>
              <a:buClr>
                <a:schemeClr val="accent4">
                  <a:lumMod val="75000"/>
                </a:schemeClr>
              </a:buClr>
              <a:buFont typeface="Arial" panose="020B0604020202020204" pitchFamily="34" charset="0"/>
              <a:buChar char="•"/>
            </a:pPr>
            <a:r>
              <a:rPr lang="en-US" dirty="0" smtClean="0">
                <a:solidFill>
                  <a:schemeClr val="tx1"/>
                </a:solidFill>
              </a:rPr>
              <a:t>Give appropriate referrals that the person approves</a:t>
            </a:r>
          </a:p>
          <a:p>
            <a:pPr>
              <a:buClr>
                <a:schemeClr val="accent4">
                  <a:lumMod val="75000"/>
                </a:schemeClr>
              </a:buClr>
              <a:buFont typeface="Arial" panose="020B0604020202020204" pitchFamily="34" charset="0"/>
              <a:buChar char="•"/>
            </a:pPr>
            <a:r>
              <a:rPr lang="en-US" dirty="0" smtClean="0">
                <a:solidFill>
                  <a:schemeClr val="tx1"/>
                </a:solidFill>
              </a:rPr>
              <a:t>Support the person in accessing services</a:t>
            </a:r>
          </a:p>
          <a:p>
            <a:pPr>
              <a:buClr>
                <a:schemeClr val="accent4">
                  <a:lumMod val="75000"/>
                </a:schemeClr>
              </a:buClr>
              <a:buFont typeface="Arial" panose="020B0604020202020204" pitchFamily="34" charset="0"/>
              <a:buChar char="•"/>
            </a:pPr>
            <a:r>
              <a:rPr lang="en-US" dirty="0" smtClean="0">
                <a:solidFill>
                  <a:schemeClr val="tx1"/>
                </a:solidFill>
              </a:rPr>
              <a:t>Be present throughout the process to help with their emotional recovery </a:t>
            </a:r>
            <a:endParaRPr lang="en-US" dirty="0">
              <a:solidFill>
                <a:schemeClr val="tx1"/>
              </a:solidFill>
            </a:endParaRPr>
          </a:p>
        </p:txBody>
      </p:sp>
    </p:spTree>
    <p:extLst>
      <p:ext uri="{BB962C8B-B14F-4D97-AF65-F5344CB8AC3E}">
        <p14:creationId xmlns="" xmlns:p14="http://schemas.microsoft.com/office/powerpoint/2010/main" val="36402840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Consent – Confidentiality and exceptions</a:t>
            </a:r>
            <a:endParaRPr lang="en-US" dirty="0"/>
          </a:p>
        </p:txBody>
      </p:sp>
      <p:sp>
        <p:nvSpPr>
          <p:cNvPr id="3" name="Content Placeholder 2"/>
          <p:cNvSpPr>
            <a:spLocks noGrp="1"/>
          </p:cNvSpPr>
          <p:nvPr>
            <p:ph idx="1"/>
          </p:nvPr>
        </p:nvSpPr>
        <p:spPr>
          <a:xfrm>
            <a:off x="535207" y="1923393"/>
            <a:ext cx="5376862" cy="4022725"/>
          </a:xfrm>
        </p:spPr>
        <p:txBody>
          <a:bodyPr/>
          <a:lstStyle/>
          <a:p>
            <a:r>
              <a:rPr lang="en-US" b="1" dirty="0" smtClean="0">
                <a:solidFill>
                  <a:schemeClr val="tx1"/>
                </a:solidFill>
              </a:rPr>
              <a:t>Explain: </a:t>
            </a:r>
          </a:p>
          <a:p>
            <a:pPr>
              <a:buClr>
                <a:schemeClr val="accent4">
                  <a:lumMod val="75000"/>
                </a:schemeClr>
              </a:buClr>
              <a:buFont typeface="Arial" panose="020B0604020202020204" pitchFamily="34" charset="0"/>
              <a:buChar char="•"/>
            </a:pPr>
            <a:r>
              <a:rPr lang="en-US" dirty="0" smtClean="0">
                <a:solidFill>
                  <a:schemeClr val="tx1"/>
                </a:solidFill>
              </a:rPr>
              <a:t>What confidentiality means </a:t>
            </a:r>
          </a:p>
          <a:p>
            <a:pPr>
              <a:buClr>
                <a:schemeClr val="accent4">
                  <a:lumMod val="75000"/>
                </a:schemeClr>
              </a:buClr>
              <a:buFont typeface="Arial" panose="020B0604020202020204" pitchFamily="34" charset="0"/>
              <a:buChar char="•"/>
            </a:pPr>
            <a:r>
              <a:rPr lang="en-US" dirty="0" smtClean="0">
                <a:solidFill>
                  <a:schemeClr val="tx1"/>
                </a:solidFill>
              </a:rPr>
              <a:t>What the exceptions to confidentiality are </a:t>
            </a:r>
          </a:p>
          <a:p>
            <a:pPr>
              <a:buClr>
                <a:schemeClr val="accent4">
                  <a:lumMod val="75000"/>
                </a:schemeClr>
              </a:buClr>
              <a:buFont typeface="Arial" panose="020B0604020202020204" pitchFamily="34" charset="0"/>
              <a:buChar char="•"/>
            </a:pPr>
            <a:r>
              <a:rPr lang="en-US" dirty="0" smtClean="0">
                <a:solidFill>
                  <a:schemeClr val="tx1"/>
                </a:solidFill>
              </a:rPr>
              <a:t>How you will proceed if you must break confidentiality </a:t>
            </a:r>
          </a:p>
        </p:txBody>
      </p:sp>
      <p:sp>
        <p:nvSpPr>
          <p:cNvPr id="7" name="Oval Callout 6"/>
          <p:cNvSpPr/>
          <p:nvPr/>
        </p:nvSpPr>
        <p:spPr>
          <a:xfrm>
            <a:off x="7173310" y="3799501"/>
            <a:ext cx="4461640" cy="2243002"/>
          </a:xfrm>
          <a:prstGeom prst="wedgeEllipseCallou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450878" y="4237849"/>
            <a:ext cx="4124637" cy="1323439"/>
          </a:xfrm>
          <a:prstGeom prst="rect">
            <a:avLst/>
          </a:prstGeom>
          <a:noFill/>
        </p:spPr>
        <p:txBody>
          <a:bodyPr wrap="square" rtlCol="0">
            <a:spAutoFit/>
          </a:bodyPr>
          <a:lstStyle/>
          <a:p>
            <a:pPr algn="ctr"/>
            <a:r>
              <a:rPr lang="en-US" sz="1600" dirty="0" smtClean="0"/>
              <a:t>If you tell me you have made plans to hurt yourself or others I would need to tell my supervisor or others who could help keep you safe. </a:t>
            </a:r>
          </a:p>
          <a:p>
            <a:pPr algn="ctr"/>
            <a:endParaRPr lang="en-US" sz="1600" dirty="0"/>
          </a:p>
        </p:txBody>
      </p:sp>
      <p:sp>
        <p:nvSpPr>
          <p:cNvPr id="9" name="Rectangular Callout 8"/>
          <p:cNvSpPr/>
          <p:nvPr/>
        </p:nvSpPr>
        <p:spPr>
          <a:xfrm>
            <a:off x="6779173" y="1702676"/>
            <a:ext cx="4903076" cy="1781503"/>
          </a:xfrm>
          <a:prstGeom prst="wedgeRectCallout">
            <a:avLst>
              <a:gd name="adj1" fmla="val -63598"/>
              <a:gd name="adj2" fmla="val 33296"/>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It is important for you to know that I will keep what you tell me confidential.  This means that I will not tell anyone what you tell me or share any other information about your case without your permission. There are only a few situations when I may have to tell someone else without your permission.</a:t>
            </a:r>
            <a:endParaRPr lang="en-US" sz="1600" dirty="0">
              <a:solidFill>
                <a:schemeClr val="tx1"/>
              </a:solidFill>
            </a:endParaRPr>
          </a:p>
        </p:txBody>
      </p:sp>
    </p:spTree>
    <p:extLst>
      <p:ext uri="{BB962C8B-B14F-4D97-AF65-F5344CB8AC3E}">
        <p14:creationId xmlns="" xmlns:p14="http://schemas.microsoft.com/office/powerpoint/2010/main" val="14866119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Consent – Storage of client information</a:t>
            </a:r>
            <a:endParaRPr lang="en-US" dirty="0"/>
          </a:p>
        </p:txBody>
      </p:sp>
      <p:sp>
        <p:nvSpPr>
          <p:cNvPr id="3" name="Content Placeholder 2"/>
          <p:cNvSpPr>
            <a:spLocks noGrp="1"/>
          </p:cNvSpPr>
          <p:nvPr>
            <p:ph idx="1"/>
          </p:nvPr>
        </p:nvSpPr>
        <p:spPr>
          <a:xfrm>
            <a:off x="1023938" y="2286000"/>
            <a:ext cx="5219207" cy="4022725"/>
          </a:xfrm>
        </p:spPr>
        <p:txBody>
          <a:bodyPr/>
          <a:lstStyle/>
          <a:p>
            <a:endParaRPr lang="en-US" dirty="0">
              <a:solidFill>
                <a:schemeClr val="tx1"/>
              </a:solidFill>
            </a:endParaRPr>
          </a:p>
          <a:p>
            <a:r>
              <a:rPr lang="en-US" sz="2800" dirty="0" smtClean="0">
                <a:solidFill>
                  <a:schemeClr val="tx1"/>
                </a:solidFill>
              </a:rPr>
              <a:t>Explain safety and security measures in place to make sure that written information and other case file information is protected</a:t>
            </a:r>
            <a:endParaRPr lang="en-US" sz="2800" dirty="0">
              <a:solidFill>
                <a:schemeClr val="tx1"/>
              </a:solidFill>
            </a:endParaRPr>
          </a:p>
        </p:txBody>
      </p:sp>
      <p:sp>
        <p:nvSpPr>
          <p:cNvPr id="4" name="Oval Callout 3"/>
          <p:cNvSpPr/>
          <p:nvPr/>
        </p:nvSpPr>
        <p:spPr>
          <a:xfrm>
            <a:off x="6276109" y="2084832"/>
            <a:ext cx="4987637" cy="3857105"/>
          </a:xfrm>
          <a:prstGeom prst="wedgeEllipseCallou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612081" y="2736112"/>
            <a:ext cx="4315692" cy="2554545"/>
          </a:xfrm>
          <a:prstGeom prst="rect">
            <a:avLst/>
          </a:prstGeom>
          <a:noFill/>
        </p:spPr>
        <p:txBody>
          <a:bodyPr wrap="square" rtlCol="0">
            <a:spAutoFit/>
          </a:bodyPr>
          <a:lstStyle/>
          <a:p>
            <a:pPr algn="ctr"/>
            <a:r>
              <a:rPr lang="en-US" sz="2000" dirty="0" smtClean="0"/>
              <a:t>We also have some forms that I will need to fill out where I will write down information that you have shared with me. These forms are not shared with anyone else – I use them to help me remember things about your case. These forms and your case file are kept in a locked file in a secure location. </a:t>
            </a:r>
            <a:endParaRPr lang="en-US" sz="2000" dirty="0"/>
          </a:p>
        </p:txBody>
      </p:sp>
    </p:spTree>
    <p:extLst>
      <p:ext uri="{BB962C8B-B14F-4D97-AF65-F5344CB8AC3E}">
        <p14:creationId xmlns="" xmlns:p14="http://schemas.microsoft.com/office/powerpoint/2010/main" val="6026005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 data management &amp; storage</a:t>
            </a:r>
            <a:endParaRPr lang="en-US" dirty="0"/>
          </a:p>
        </p:txBody>
      </p:sp>
      <p:sp>
        <p:nvSpPr>
          <p:cNvPr id="3" name="Content Placeholder 2"/>
          <p:cNvSpPr>
            <a:spLocks noGrp="1"/>
          </p:cNvSpPr>
          <p:nvPr>
            <p:ph idx="1"/>
          </p:nvPr>
        </p:nvSpPr>
        <p:spPr/>
        <p:txBody>
          <a:bodyPr/>
          <a:lstStyle/>
          <a:p>
            <a:pPr>
              <a:buFont typeface="Arial" charset="0"/>
              <a:buChar char="•"/>
            </a:pPr>
            <a:r>
              <a:rPr lang="en-US" dirty="0" smtClean="0">
                <a:solidFill>
                  <a:schemeClr val="tx1"/>
                </a:solidFill>
              </a:rPr>
              <a:t> Coding system</a:t>
            </a:r>
          </a:p>
          <a:p>
            <a:pPr>
              <a:buFont typeface="Arial" charset="0"/>
              <a:buChar char="•"/>
            </a:pPr>
            <a:r>
              <a:rPr lang="en-US" dirty="0">
                <a:solidFill>
                  <a:schemeClr val="tx1"/>
                </a:solidFill>
              </a:rPr>
              <a:t> </a:t>
            </a:r>
            <a:r>
              <a:rPr lang="en-US" dirty="0" smtClean="0">
                <a:solidFill>
                  <a:schemeClr val="tx1"/>
                </a:solidFill>
              </a:rPr>
              <a:t>Separate consent forms and other file documents</a:t>
            </a:r>
          </a:p>
          <a:p>
            <a:pPr>
              <a:buFont typeface="Arial" charset="0"/>
              <a:buChar char="•"/>
            </a:pPr>
            <a:r>
              <a:rPr lang="en-US" dirty="0">
                <a:solidFill>
                  <a:schemeClr val="tx1"/>
                </a:solidFill>
              </a:rPr>
              <a:t> </a:t>
            </a:r>
            <a:r>
              <a:rPr lang="en-US" dirty="0" smtClean="0">
                <a:solidFill>
                  <a:schemeClr val="tx1"/>
                </a:solidFill>
              </a:rPr>
              <a:t>Protect documents </a:t>
            </a:r>
            <a:r>
              <a:rPr lang="mr-IN" dirty="0" smtClean="0">
                <a:solidFill>
                  <a:schemeClr val="tx1"/>
                </a:solidFill>
              </a:rPr>
              <a:t>–</a:t>
            </a:r>
            <a:r>
              <a:rPr lang="en-US" dirty="0" smtClean="0">
                <a:solidFill>
                  <a:schemeClr val="tx1"/>
                </a:solidFill>
              </a:rPr>
              <a:t> locked cabinets, password-protected electronic documents</a:t>
            </a:r>
          </a:p>
          <a:p>
            <a:pPr>
              <a:buFont typeface="Arial" charset="0"/>
              <a:buChar char="•"/>
            </a:pPr>
            <a:r>
              <a:rPr lang="en-US" dirty="0" smtClean="0">
                <a:solidFill>
                  <a:schemeClr val="tx1"/>
                </a:solidFill>
              </a:rPr>
              <a:t> Establish who has access to which documents, and for what purpose</a:t>
            </a:r>
          </a:p>
          <a:p>
            <a:pPr>
              <a:buFont typeface="Arial" charset="0"/>
              <a:buChar char="•"/>
            </a:pPr>
            <a:r>
              <a:rPr lang="en-US" dirty="0">
                <a:solidFill>
                  <a:schemeClr val="tx1"/>
                </a:solidFill>
              </a:rPr>
              <a:t> </a:t>
            </a:r>
            <a:r>
              <a:rPr lang="en-US" dirty="0" smtClean="0">
                <a:solidFill>
                  <a:schemeClr val="tx1"/>
                </a:solidFill>
              </a:rPr>
              <a:t>Plan for protection or destruction of documents in case of insecurity</a:t>
            </a:r>
          </a:p>
          <a:p>
            <a:pPr>
              <a:buFont typeface="Arial" charset="0"/>
              <a:buChar char="•"/>
            </a:pPr>
            <a:r>
              <a:rPr lang="en-US" dirty="0">
                <a:solidFill>
                  <a:schemeClr val="tx1"/>
                </a:solidFill>
              </a:rPr>
              <a:t> </a:t>
            </a:r>
            <a:r>
              <a:rPr lang="en-US" dirty="0" smtClean="0">
                <a:solidFill>
                  <a:schemeClr val="tx1"/>
                </a:solidFill>
              </a:rPr>
              <a:t>Avoid emailing documents where possible</a:t>
            </a:r>
            <a:endParaRPr lang="en-US" dirty="0">
              <a:solidFill>
                <a:schemeClr val="tx1"/>
              </a:solidFill>
            </a:endParaRPr>
          </a:p>
        </p:txBody>
      </p:sp>
    </p:spTree>
    <p:extLst>
      <p:ext uri="{BB962C8B-B14F-4D97-AF65-F5344CB8AC3E}">
        <p14:creationId xmlns="" xmlns:p14="http://schemas.microsoft.com/office/powerpoint/2010/main" val="5847247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a:t>
            </a:r>
            <a:r>
              <a:rPr lang="en-US" dirty="0" smtClean="0"/>
              <a:t>Survivor’s rights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solidFill>
                  <a:schemeClr val="tx1"/>
                </a:solidFill>
              </a:rPr>
              <a:t>Imagine that you have survived years of repeated, severe physical, emotional, sexual, and financial abuse at the hands of your husband. Last night, he beat you so badly that you could barely walk when you woke up but you decided to come to see someone to try to get help anyway because you fear he will actually kill you next time. You arrive at the center and are brought into a room where you meet with a caseworker you recognize from your church. You are anxious about speaking with her since she is well connected in the community and you would much rather speak with another caseworker. She begins to talk to you and asks you questions about your home life that you don’t feel comfortable answering, but you answer anyway because you want help. You also see her writing down your response, which makes you very uneasy. After an hour of answering her questions, you are feeling exhausted and you just want to go home, but she continues on, referring you to a nearby clinic for medical care. You know of that clinic and don’t feel comfortable going there because it is near your husband’s work, but you are afraid that saying no will anger the caseworker. </a:t>
            </a:r>
            <a:endParaRPr lang="en-US" dirty="0">
              <a:solidFill>
                <a:schemeClr val="tx1"/>
              </a:solidFill>
            </a:endParaRPr>
          </a:p>
        </p:txBody>
      </p:sp>
    </p:spTree>
    <p:extLst>
      <p:ext uri="{BB962C8B-B14F-4D97-AF65-F5344CB8AC3E}">
        <p14:creationId xmlns="" xmlns:p14="http://schemas.microsoft.com/office/powerpoint/2010/main" val="36729078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Consent – Survivor’s rights</a:t>
            </a:r>
            <a:endParaRPr lang="en-US" dirty="0"/>
          </a:p>
        </p:txBody>
      </p:sp>
      <p:sp>
        <p:nvSpPr>
          <p:cNvPr id="3" name="Content Placeholder 2"/>
          <p:cNvSpPr>
            <a:spLocks noGrp="1"/>
          </p:cNvSpPr>
          <p:nvPr>
            <p:ph idx="1"/>
          </p:nvPr>
        </p:nvSpPr>
        <p:spPr>
          <a:xfrm>
            <a:off x="434872" y="1657350"/>
            <a:ext cx="7928078" cy="4353997"/>
          </a:xfrm>
        </p:spPr>
        <p:txBody>
          <a:bodyPr>
            <a:noAutofit/>
          </a:bodyPr>
          <a:lstStyle/>
          <a:p>
            <a:r>
              <a:rPr lang="en-US" sz="2000" b="1" dirty="0" smtClean="0">
                <a:solidFill>
                  <a:schemeClr val="tx1"/>
                </a:solidFill>
              </a:rPr>
              <a:t>Inform the person that they have rights that continue throughout their case: </a:t>
            </a:r>
          </a:p>
          <a:p>
            <a:pPr lvl="0">
              <a:buClr>
                <a:schemeClr val="accent4">
                  <a:lumMod val="75000"/>
                </a:schemeClr>
              </a:buClr>
              <a:buFont typeface="Wingdings" panose="05000000000000000000" pitchFamily="2" charset="2"/>
              <a:buChar char="ü"/>
            </a:pPr>
            <a:r>
              <a:rPr lang="en-US" sz="2000" dirty="0">
                <a:solidFill>
                  <a:schemeClr val="tx1"/>
                </a:solidFill>
              </a:rPr>
              <a:t>The right to request that </a:t>
            </a:r>
            <a:r>
              <a:rPr lang="en-US" sz="2000" dirty="0" smtClean="0">
                <a:solidFill>
                  <a:schemeClr val="tx1"/>
                </a:solidFill>
              </a:rPr>
              <a:t>their </a:t>
            </a:r>
            <a:r>
              <a:rPr lang="en-US" sz="2000" dirty="0">
                <a:solidFill>
                  <a:schemeClr val="tx1"/>
                </a:solidFill>
              </a:rPr>
              <a:t>story, or any part of </a:t>
            </a:r>
            <a:r>
              <a:rPr lang="en-US" sz="2000" dirty="0" smtClean="0">
                <a:solidFill>
                  <a:schemeClr val="tx1"/>
                </a:solidFill>
              </a:rPr>
              <a:t>their </a:t>
            </a:r>
            <a:r>
              <a:rPr lang="en-US" sz="2000" dirty="0">
                <a:solidFill>
                  <a:schemeClr val="tx1"/>
                </a:solidFill>
              </a:rPr>
              <a:t>story, not be documented on case forms.   </a:t>
            </a:r>
          </a:p>
          <a:p>
            <a:pPr lvl="0">
              <a:buClr>
                <a:schemeClr val="accent4">
                  <a:lumMod val="75000"/>
                </a:schemeClr>
              </a:buClr>
              <a:buFont typeface="Wingdings" panose="05000000000000000000" pitchFamily="2" charset="2"/>
              <a:buChar char="ü"/>
            </a:pPr>
            <a:r>
              <a:rPr lang="en-US" sz="2000" dirty="0">
                <a:solidFill>
                  <a:schemeClr val="tx1"/>
                </a:solidFill>
              </a:rPr>
              <a:t>The right to refuse to answer any question they prefer not to.      </a:t>
            </a:r>
          </a:p>
          <a:p>
            <a:pPr lvl="0">
              <a:buClr>
                <a:schemeClr val="accent4">
                  <a:lumMod val="75000"/>
                </a:schemeClr>
              </a:buClr>
              <a:buFont typeface="Wingdings" panose="05000000000000000000" pitchFamily="2" charset="2"/>
              <a:buChar char="ü"/>
            </a:pPr>
            <a:r>
              <a:rPr lang="en-US" sz="2000" dirty="0">
                <a:solidFill>
                  <a:schemeClr val="tx1"/>
                </a:solidFill>
              </a:rPr>
              <a:t>The right to tell the caseworker when </a:t>
            </a:r>
            <a:r>
              <a:rPr lang="en-US" sz="2000" dirty="0" smtClean="0">
                <a:solidFill>
                  <a:schemeClr val="tx1"/>
                </a:solidFill>
              </a:rPr>
              <a:t>they need </a:t>
            </a:r>
            <a:r>
              <a:rPr lang="en-US" sz="2000" dirty="0">
                <a:solidFill>
                  <a:schemeClr val="tx1"/>
                </a:solidFill>
              </a:rPr>
              <a:t>to take a break or slow down.  </a:t>
            </a:r>
          </a:p>
          <a:p>
            <a:pPr lvl="0">
              <a:buClr>
                <a:schemeClr val="accent4">
                  <a:lumMod val="75000"/>
                </a:schemeClr>
              </a:buClr>
              <a:buFont typeface="Wingdings" panose="05000000000000000000" pitchFamily="2" charset="2"/>
              <a:buChar char="ü"/>
            </a:pPr>
            <a:r>
              <a:rPr lang="en-US" sz="2000" dirty="0">
                <a:solidFill>
                  <a:schemeClr val="tx1"/>
                </a:solidFill>
              </a:rPr>
              <a:t>The right to ask questions or ask for explanations at any time.</a:t>
            </a:r>
          </a:p>
          <a:p>
            <a:pPr lvl="0">
              <a:buClr>
                <a:schemeClr val="accent4">
                  <a:lumMod val="75000"/>
                </a:schemeClr>
              </a:buClr>
              <a:buFont typeface="Wingdings" panose="05000000000000000000" pitchFamily="2" charset="2"/>
              <a:buChar char="ü"/>
            </a:pPr>
            <a:r>
              <a:rPr lang="en-US" sz="2000" dirty="0">
                <a:solidFill>
                  <a:schemeClr val="tx1"/>
                </a:solidFill>
              </a:rPr>
              <a:t>The right to request that a different caseworker be assigned to </a:t>
            </a:r>
            <a:r>
              <a:rPr lang="en-US" sz="2000" dirty="0" smtClean="0">
                <a:solidFill>
                  <a:schemeClr val="tx1"/>
                </a:solidFill>
              </a:rPr>
              <a:t>their </a:t>
            </a:r>
            <a:r>
              <a:rPr lang="en-US" sz="2000" dirty="0">
                <a:solidFill>
                  <a:schemeClr val="tx1"/>
                </a:solidFill>
              </a:rPr>
              <a:t>case.   </a:t>
            </a:r>
          </a:p>
          <a:p>
            <a:pPr lvl="0">
              <a:buClr>
                <a:schemeClr val="accent4">
                  <a:lumMod val="75000"/>
                </a:schemeClr>
              </a:buClr>
              <a:buFont typeface="Wingdings" panose="05000000000000000000" pitchFamily="2" charset="2"/>
              <a:buChar char="ü"/>
            </a:pPr>
            <a:r>
              <a:rPr lang="en-US" sz="2000" dirty="0">
                <a:solidFill>
                  <a:schemeClr val="tx1"/>
                </a:solidFill>
              </a:rPr>
              <a:t>The right to refuse referrals, without affecting our willingness to continue working with </a:t>
            </a:r>
            <a:r>
              <a:rPr lang="en-US" sz="2000" dirty="0" smtClean="0">
                <a:solidFill>
                  <a:schemeClr val="tx1"/>
                </a:solidFill>
              </a:rPr>
              <a:t>the person. </a:t>
            </a:r>
            <a:endParaRPr lang="en-US" sz="2000" dirty="0">
              <a:solidFill>
                <a:schemeClr val="tx1"/>
              </a:solidFill>
            </a:endParaRPr>
          </a:p>
          <a:p>
            <a:endParaRPr lang="en-US" sz="2000" dirty="0">
              <a:solidFill>
                <a:schemeClr val="tx1"/>
              </a:solidFill>
            </a:endParaRPr>
          </a:p>
        </p:txBody>
      </p:sp>
      <p:sp>
        <p:nvSpPr>
          <p:cNvPr id="4" name="Oval Callout 3"/>
          <p:cNvSpPr/>
          <p:nvPr/>
        </p:nvSpPr>
        <p:spPr>
          <a:xfrm>
            <a:off x="8550234" y="1783276"/>
            <a:ext cx="3314700" cy="2978729"/>
          </a:xfrm>
          <a:prstGeom prst="wedgeEllipseCallout">
            <a:avLst>
              <a:gd name="adj1" fmla="val -61205"/>
              <a:gd name="adj2" fmla="val 30590"/>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8783782" y="2220686"/>
            <a:ext cx="2798619" cy="2308324"/>
          </a:xfrm>
          <a:prstGeom prst="rect">
            <a:avLst/>
          </a:prstGeom>
          <a:noFill/>
        </p:spPr>
        <p:txBody>
          <a:bodyPr wrap="square" rtlCol="0">
            <a:spAutoFit/>
          </a:bodyPr>
          <a:lstStyle/>
          <a:p>
            <a:pPr algn="ctr"/>
            <a:r>
              <a:rPr lang="en-US" sz="1600" dirty="0" smtClean="0"/>
              <a:t>I also want to be sure you know that you have rights as we work together. These rights are intended to keep you feeling safe during our conversation and for you to feel in control of what you share and decide during our conversations…</a:t>
            </a:r>
            <a:endParaRPr lang="en-US" sz="1600" dirty="0"/>
          </a:p>
        </p:txBody>
      </p:sp>
    </p:spTree>
    <p:extLst>
      <p:ext uri="{BB962C8B-B14F-4D97-AF65-F5344CB8AC3E}">
        <p14:creationId xmlns="" xmlns:p14="http://schemas.microsoft.com/office/powerpoint/2010/main" val="40503599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STEP 1: INTRODUCTION AND ENGAGEMENT</a:t>
            </a:r>
            <a:endParaRPr lang="en-US" dirty="0"/>
          </a:p>
        </p:txBody>
      </p:sp>
      <p:sp>
        <p:nvSpPr>
          <p:cNvPr id="5" name="Text Placeholder 4"/>
          <p:cNvSpPr>
            <a:spLocks noGrp="1"/>
          </p:cNvSpPr>
          <p:nvPr>
            <p:ph type="body" sz="quarter" idx="10"/>
          </p:nvPr>
        </p:nvSpPr>
        <p:spPr/>
        <p:txBody>
          <a:bodyPr/>
          <a:lstStyle/>
          <a:p>
            <a:pPr>
              <a:buFont typeface="Tw Cen MT" charset="0"/>
              <a:buChar char=" "/>
              <a:defRPr/>
            </a:pPr>
            <a:r>
              <a:rPr lang="en-US" dirty="0" smtClean="0"/>
              <a:t>MODULE  11</a:t>
            </a:r>
            <a:endParaRPr lang="en-US" dirty="0"/>
          </a:p>
        </p:txBody>
      </p:sp>
      <p:sp>
        <p:nvSpPr>
          <p:cNvPr id="8" name="Text Placeholder 7"/>
          <p:cNvSpPr>
            <a:spLocks noGrp="1"/>
          </p:cNvSpPr>
          <p:nvPr>
            <p:ph type="body" sz="quarter" idx="11"/>
          </p:nvPr>
        </p:nvSpPr>
        <p:spPr/>
        <p:txBody>
          <a:bodyPr/>
          <a:lstStyle/>
          <a:p>
            <a:endParaRPr lang="en-US"/>
          </a:p>
        </p:txBody>
      </p:sp>
      <p:cxnSp>
        <p:nvCxnSpPr>
          <p:cNvPr id="7" name="Straight Connector 6"/>
          <p:cNvCxnSpPr/>
          <p:nvPr/>
        </p:nvCxnSpPr>
        <p:spPr>
          <a:xfrm>
            <a:off x="1072203" y="4032795"/>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Consent – Questions and permission</a:t>
            </a:r>
            <a:endParaRPr lang="en-US" dirty="0"/>
          </a:p>
        </p:txBody>
      </p:sp>
      <p:sp>
        <p:nvSpPr>
          <p:cNvPr id="3" name="Content Placeholder 2"/>
          <p:cNvSpPr>
            <a:spLocks noGrp="1"/>
          </p:cNvSpPr>
          <p:nvPr>
            <p:ph idx="1"/>
          </p:nvPr>
        </p:nvSpPr>
        <p:spPr>
          <a:xfrm>
            <a:off x="465798" y="1870364"/>
            <a:ext cx="4961225" cy="4022725"/>
          </a:xfrm>
        </p:spPr>
        <p:txBody>
          <a:bodyPr/>
          <a:lstStyle/>
          <a:p>
            <a:pPr indent="-457200">
              <a:buNone/>
            </a:pPr>
            <a:r>
              <a:rPr lang="en-US" b="1" dirty="0" smtClean="0">
                <a:solidFill>
                  <a:schemeClr val="tx1"/>
                </a:solidFill>
              </a:rPr>
              <a:t>Ask the survivor if they have any questions and if you have their permission to proceed:</a:t>
            </a:r>
          </a:p>
          <a:p>
            <a:pPr indent="-457200">
              <a:buClr>
                <a:schemeClr val="accent4">
                  <a:lumMod val="75000"/>
                </a:schemeClr>
              </a:buClr>
              <a:buFont typeface="Arial" panose="020B0604020202020204" pitchFamily="34" charset="0"/>
              <a:buChar char="•"/>
            </a:pPr>
            <a:r>
              <a:rPr lang="en-US" dirty="0" smtClean="0">
                <a:solidFill>
                  <a:schemeClr val="tx1"/>
                </a:solidFill>
              </a:rPr>
              <a:t>Listen intently to the survivor’s questions</a:t>
            </a:r>
          </a:p>
          <a:p>
            <a:pPr indent="-457200">
              <a:buClr>
                <a:schemeClr val="accent4">
                  <a:lumMod val="75000"/>
                </a:schemeClr>
              </a:buClr>
              <a:buFont typeface="Arial" panose="020B0604020202020204" pitchFamily="34" charset="0"/>
              <a:buChar char="•"/>
            </a:pPr>
            <a:r>
              <a:rPr lang="en-US" dirty="0" smtClean="0">
                <a:solidFill>
                  <a:schemeClr val="tx1"/>
                </a:solidFill>
              </a:rPr>
              <a:t>Seek to understand and validate the survivor’s concerns</a:t>
            </a:r>
          </a:p>
          <a:p>
            <a:pPr indent="-457200">
              <a:buClr>
                <a:schemeClr val="accent4">
                  <a:lumMod val="75000"/>
                </a:schemeClr>
              </a:buClr>
              <a:buFont typeface="Arial" panose="020B0604020202020204" pitchFamily="34" charset="0"/>
              <a:buChar char="•"/>
            </a:pPr>
            <a:r>
              <a:rPr lang="en-US" dirty="0" smtClean="0">
                <a:solidFill>
                  <a:schemeClr val="tx1"/>
                </a:solidFill>
              </a:rPr>
              <a:t>Provide the survivor with choices</a:t>
            </a:r>
            <a:endParaRPr lang="en-US" dirty="0">
              <a:solidFill>
                <a:schemeClr val="tx1"/>
              </a:solidFill>
            </a:endParaRPr>
          </a:p>
        </p:txBody>
      </p:sp>
      <p:sp>
        <p:nvSpPr>
          <p:cNvPr id="4" name="Oval Callout 3"/>
          <p:cNvSpPr/>
          <p:nvPr/>
        </p:nvSpPr>
        <p:spPr>
          <a:xfrm>
            <a:off x="5306291" y="1721224"/>
            <a:ext cx="6719454" cy="4457902"/>
          </a:xfrm>
          <a:prstGeom prst="wedgeEllipseCallou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919790" y="2259095"/>
            <a:ext cx="5597235" cy="2862322"/>
          </a:xfrm>
          <a:prstGeom prst="rect">
            <a:avLst/>
          </a:prstGeom>
          <a:noFill/>
        </p:spPr>
        <p:txBody>
          <a:bodyPr wrap="square" rtlCol="0">
            <a:spAutoFit/>
          </a:bodyPr>
          <a:lstStyle/>
          <a:p>
            <a:pPr algn="ctr"/>
            <a:r>
              <a:rPr lang="en-US" dirty="0" smtClean="0"/>
              <a:t>Do you have any questions about anything that I explained to you? [Allow for time to answer any questions] If I have answered all of you questions, may I have your permission to continue our conversation and begin working with you?</a:t>
            </a:r>
          </a:p>
          <a:p>
            <a:pPr algn="ctr"/>
            <a:endParaRPr lang="en-US" dirty="0"/>
          </a:p>
          <a:p>
            <a:pPr algn="ctr"/>
            <a:endParaRPr lang="en-US" dirty="0" smtClean="0"/>
          </a:p>
          <a:p>
            <a:pPr algn="ctr"/>
            <a:endParaRPr lang="en-US" dirty="0"/>
          </a:p>
          <a:p>
            <a:pPr algn="ctr"/>
            <a:endParaRPr lang="en-US" dirty="0" smtClean="0"/>
          </a:p>
          <a:p>
            <a:pPr algn="ctr"/>
            <a:r>
              <a:rPr lang="en-US" dirty="0" smtClean="0"/>
              <a:t>If </a:t>
            </a:r>
            <a:r>
              <a:rPr lang="en-US" b="1" dirty="0" smtClean="0"/>
              <a:t>NO</a:t>
            </a:r>
            <a:r>
              <a:rPr lang="en-US" dirty="0" smtClean="0"/>
              <a:t>, provide information about other case management, safety, health and legal/justice services in the community. </a:t>
            </a:r>
          </a:p>
        </p:txBody>
      </p:sp>
      <p:sp>
        <p:nvSpPr>
          <p:cNvPr id="6" name="TextBox 5"/>
          <p:cNvSpPr txBox="1"/>
          <p:nvPr/>
        </p:nvSpPr>
        <p:spPr>
          <a:xfrm>
            <a:off x="5306291" y="3670314"/>
            <a:ext cx="6719454" cy="923330"/>
          </a:xfrm>
          <a:prstGeom prst="rect">
            <a:avLst/>
          </a:prstGeom>
          <a:noFill/>
        </p:spPr>
        <p:txBody>
          <a:bodyPr wrap="square" rtlCol="0">
            <a:spAutoFit/>
          </a:bodyPr>
          <a:lstStyle/>
          <a:p>
            <a:pPr algn="ctr"/>
            <a:r>
              <a:rPr lang="en-US" dirty="0"/>
              <a:t>If </a:t>
            </a:r>
            <a:r>
              <a:rPr lang="en-US" b="1" dirty="0"/>
              <a:t>YES</a:t>
            </a:r>
            <a:r>
              <a:rPr lang="en-US" dirty="0"/>
              <a:t>, ask the survivor to sign the informed consent form for engaging in case management services and proceed with service </a:t>
            </a:r>
            <a:r>
              <a:rPr lang="en-US" dirty="0" smtClean="0"/>
              <a:t>delivery. </a:t>
            </a:r>
            <a:endParaRPr lang="en-US" dirty="0"/>
          </a:p>
          <a:p>
            <a:pPr algn="ctr"/>
            <a:endParaRPr lang="en-US" dirty="0"/>
          </a:p>
        </p:txBody>
      </p:sp>
    </p:spTree>
    <p:extLst>
      <p:ext uri="{BB962C8B-B14F-4D97-AF65-F5344CB8AC3E}">
        <p14:creationId xmlns="" xmlns:p14="http://schemas.microsoft.com/office/powerpoint/2010/main" val="3210759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a:t>
            </a:r>
            <a:br>
              <a:rPr lang="en-US" dirty="0" smtClean="0"/>
            </a:br>
            <a:r>
              <a:rPr lang="en-US" dirty="0" smtClean="0"/>
              <a:t>PUTTING IT ALL TOGETHER</a:t>
            </a:r>
            <a:endParaRPr lang="en-US" dirty="0"/>
          </a:p>
        </p:txBody>
      </p:sp>
      <p:sp>
        <p:nvSpPr>
          <p:cNvPr id="3" name="Content Placeholder 2"/>
          <p:cNvSpPr>
            <a:spLocks noGrp="1"/>
          </p:cNvSpPr>
          <p:nvPr>
            <p:ph idx="1"/>
          </p:nvPr>
        </p:nvSpPr>
        <p:spPr/>
        <p:txBody>
          <a:bodyPr>
            <a:normAutofit fontScale="85000" lnSpcReduction="20000"/>
          </a:bodyPr>
          <a:lstStyle/>
          <a:p>
            <a:pPr marL="0">
              <a:buNone/>
            </a:pPr>
            <a:r>
              <a:rPr lang="en-US" sz="2400" b="1" dirty="0" smtClean="0">
                <a:solidFill>
                  <a:schemeClr val="tx1"/>
                </a:solidFill>
              </a:rPr>
              <a:t>Group 1</a:t>
            </a:r>
            <a:r>
              <a:rPr lang="en-US" sz="2400" dirty="0" smtClean="0">
                <a:solidFill>
                  <a:schemeClr val="tx1"/>
                </a:solidFill>
              </a:rPr>
              <a:t> - will begin as the caseworker and will complete all of Step 1</a:t>
            </a:r>
            <a:endParaRPr lang="en-US" sz="2400" dirty="0">
              <a:solidFill>
                <a:schemeClr val="tx1"/>
              </a:solidFill>
            </a:endParaRPr>
          </a:p>
          <a:p>
            <a:pPr marL="0">
              <a:buNone/>
            </a:pPr>
            <a:r>
              <a:rPr lang="en-US" sz="2400" dirty="0" smtClean="0">
                <a:solidFill>
                  <a:schemeClr val="tx1"/>
                </a:solidFill>
              </a:rPr>
              <a:t> </a:t>
            </a:r>
            <a:r>
              <a:rPr lang="en-US" sz="2400" b="1" dirty="0" smtClean="0">
                <a:solidFill>
                  <a:schemeClr val="tx1"/>
                </a:solidFill>
              </a:rPr>
              <a:t>Group 2 -</a:t>
            </a:r>
            <a:r>
              <a:rPr lang="en-US" sz="2400" dirty="0" smtClean="0">
                <a:solidFill>
                  <a:schemeClr val="tx1"/>
                </a:solidFill>
              </a:rPr>
              <a:t> will begin as the client. Once you have completed the role play, you will switch.  </a:t>
            </a:r>
            <a:endParaRPr lang="en-US" sz="2400" b="1" dirty="0">
              <a:solidFill>
                <a:schemeClr val="tx1"/>
              </a:solidFill>
            </a:endParaRPr>
          </a:p>
          <a:p>
            <a:pPr marL="0">
              <a:buNone/>
            </a:pPr>
            <a:r>
              <a:rPr lang="en-US" sz="2400" b="1" dirty="0" smtClean="0">
                <a:solidFill>
                  <a:schemeClr val="tx1"/>
                </a:solidFill>
                <a:cs typeface="Arial" panose="020B0604020202020204" pitchFamily="34" charset="0"/>
              </a:rPr>
              <a:t>Group </a:t>
            </a:r>
            <a:r>
              <a:rPr lang="en-US" sz="2400" b="1" dirty="0" smtClean="0">
                <a:solidFill>
                  <a:schemeClr val="tx1"/>
                </a:solidFill>
                <a:cs typeface="Arial" panose="020B0604020202020204" pitchFamily="34" charset="0"/>
              </a:rPr>
              <a:t>2</a:t>
            </a:r>
            <a:r>
              <a:rPr lang="en-US" sz="2400" dirty="0" smtClean="0">
                <a:solidFill>
                  <a:schemeClr val="tx1"/>
                </a:solidFill>
                <a:cs typeface="Arial" panose="020B0604020202020204" pitchFamily="34" charset="0"/>
              </a:rPr>
              <a:t>, </a:t>
            </a:r>
            <a:r>
              <a:rPr lang="en-US" sz="2400" dirty="0">
                <a:solidFill>
                  <a:schemeClr val="tx1"/>
                </a:solidFill>
              </a:rPr>
              <a:t>think of a survivor with whom you are currently working. </a:t>
            </a:r>
          </a:p>
          <a:p>
            <a:pPr marL="0">
              <a:buNone/>
            </a:pPr>
            <a:r>
              <a:rPr lang="en-US" sz="2400" dirty="0">
                <a:solidFill>
                  <a:schemeClr val="tx1"/>
                </a:solidFill>
              </a:rPr>
              <a:t>You are going to </a:t>
            </a:r>
            <a:r>
              <a:rPr lang="en-US" sz="2400" dirty="0" smtClean="0">
                <a:solidFill>
                  <a:schemeClr val="tx1"/>
                </a:solidFill>
              </a:rPr>
              <a:t>play the role of this survivor when having an initial meeting with </a:t>
            </a:r>
            <a:r>
              <a:rPr lang="en-US" sz="2400" dirty="0">
                <a:solidFill>
                  <a:schemeClr val="tx1"/>
                </a:solidFill>
              </a:rPr>
              <a:t>a partner from </a:t>
            </a:r>
            <a:r>
              <a:rPr lang="en-US" sz="2400" b="1" dirty="0">
                <a:solidFill>
                  <a:schemeClr val="tx1"/>
                </a:solidFill>
              </a:rPr>
              <a:t>Group </a:t>
            </a:r>
            <a:r>
              <a:rPr lang="en-US" sz="2400" b="1" dirty="0" smtClean="0">
                <a:solidFill>
                  <a:schemeClr val="tx1"/>
                </a:solidFill>
              </a:rPr>
              <a:t>1</a:t>
            </a:r>
            <a:r>
              <a:rPr lang="en-US" sz="2400" dirty="0" smtClean="0">
                <a:solidFill>
                  <a:schemeClr val="tx1"/>
                </a:solidFill>
              </a:rPr>
              <a:t>. </a:t>
            </a:r>
            <a:r>
              <a:rPr lang="en-US" sz="2400" dirty="0">
                <a:solidFill>
                  <a:schemeClr val="tx1"/>
                </a:solidFill>
              </a:rPr>
              <a:t>Be sure to </a:t>
            </a:r>
            <a:r>
              <a:rPr lang="en-US" sz="2400" dirty="0" smtClean="0">
                <a:solidFill>
                  <a:schemeClr val="tx1"/>
                </a:solidFill>
              </a:rPr>
              <a:t>omit the survivor’s </a:t>
            </a:r>
            <a:r>
              <a:rPr lang="en-US" sz="2400" dirty="0">
                <a:solidFill>
                  <a:schemeClr val="tx1"/>
                </a:solidFill>
              </a:rPr>
              <a:t>name and identifying information for confidentiality purposes. </a:t>
            </a:r>
          </a:p>
        </p:txBody>
      </p:sp>
    </p:spTree>
    <p:extLst>
      <p:ext uri="{BB962C8B-B14F-4D97-AF65-F5344CB8AC3E}">
        <p14:creationId xmlns="" xmlns:p14="http://schemas.microsoft.com/office/powerpoint/2010/main" val="22441345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en-US" dirty="0" smtClean="0">
                <a:ea typeface="+mj-ea"/>
                <a:cs typeface="+mj-cs"/>
              </a:rPr>
              <a:t>closing</a:t>
            </a:r>
            <a:endParaRPr lang="en-US" dirty="0">
              <a:ea typeface="+mj-ea"/>
              <a:cs typeface="+mj-cs"/>
            </a:endParaRP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en-US" dirty="0" smtClean="0">
                <a:ea typeface="+mn-ea"/>
                <a:cs typeface="+mn-cs"/>
              </a:rPr>
              <a:t>QUESTIONS?</a:t>
            </a:r>
            <a:endParaRPr lang="en-US" dirty="0">
              <a:ea typeface="+mn-ea"/>
              <a:cs typeface="+mn-cs"/>
            </a:endParaRP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en-US" dirty="0" smtClean="0">
                <a:ea typeface="+mn-ea"/>
                <a:cs typeface="+mn-cs"/>
              </a:rPr>
              <a:t>CONCERNS?</a:t>
            </a:r>
            <a:endParaRPr lang="en-US" dirty="0">
              <a:ea typeface="+mn-ea"/>
              <a:cs typeface="+mn-cs"/>
            </a:endParaRP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en-US" dirty="0" smtClean="0">
                <a:ea typeface="+mn-ea"/>
                <a:cs typeface="+mn-cs"/>
              </a:rPr>
              <a:t>REFLECTIONS?</a:t>
            </a:r>
            <a:endParaRPr lang="en-US" dirty="0">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Objectives </a:t>
            </a:r>
            <a:endParaRPr lang="en-US" dirty="0">
              <a:ea typeface="+mj-ea"/>
              <a:cs typeface="+mj-cs"/>
            </a:endParaRPr>
          </a:p>
        </p:txBody>
      </p:sp>
      <p:sp>
        <p:nvSpPr>
          <p:cNvPr id="3" name="Content Placeholder 2"/>
          <p:cNvSpPr>
            <a:spLocks noGrp="1"/>
          </p:cNvSpPr>
          <p:nvPr>
            <p:ph idx="1"/>
          </p:nvPr>
        </p:nvSpPr>
        <p:spPr>
          <a:xfrm>
            <a:off x="6951133" y="860778"/>
            <a:ext cx="4478866" cy="5053469"/>
          </a:xfrm>
        </p:spPr>
        <p:txBody>
          <a:bodyPr rtlCol="0"/>
          <a:lstStyle/>
          <a:p>
            <a:pPr lvl="0"/>
            <a:r>
              <a:rPr lang="en-US" sz="2400" dirty="0" smtClean="0">
                <a:solidFill>
                  <a:schemeClr val="tx1"/>
                </a:solidFill>
              </a:rPr>
              <a:t>Learn to greet and comfort a survivor to effectively build rapport.</a:t>
            </a:r>
          </a:p>
          <a:p>
            <a:pPr lvl="0"/>
            <a:r>
              <a:rPr lang="en-US" sz="2400" dirty="0" smtClean="0">
                <a:solidFill>
                  <a:schemeClr val="tx1"/>
                </a:solidFill>
              </a:rPr>
              <a:t>Explain confidentiality and the exceptions to confidentiality. </a:t>
            </a:r>
          </a:p>
          <a:p>
            <a:pPr lvl="0"/>
            <a:r>
              <a:rPr lang="en-US" sz="2400" dirty="0" smtClean="0">
                <a:solidFill>
                  <a:schemeClr val="tx1"/>
                </a:solidFill>
              </a:rPr>
              <a:t>Guide survivors through the process of informed consent in a safe and empowering manner. </a:t>
            </a:r>
          </a:p>
        </p:txBody>
      </p:sp>
      <p:sp>
        <p:nvSpPr>
          <p:cNvPr id="5" name="Rectangle 4"/>
          <p:cNvSpPr/>
          <p:nvPr/>
        </p:nvSpPr>
        <p:spPr>
          <a:xfrm>
            <a:off x="620713" y="2144713"/>
            <a:ext cx="4868862" cy="2089150"/>
          </a:xfrm>
          <a:prstGeom prst="rect">
            <a:avLst/>
          </a:prstGeom>
          <a:noFill/>
          <a:ln w="76200" cmpd="sng">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Survivor-centered case management</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287427022"/>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own Arrow 4"/>
          <p:cNvSpPr/>
          <p:nvPr/>
        </p:nvSpPr>
        <p:spPr>
          <a:xfrm>
            <a:off x="1297969" y="2600579"/>
            <a:ext cx="651163" cy="1537855"/>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62599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052" y="1323567"/>
            <a:ext cx="11435983" cy="1136341"/>
          </a:xfrm>
        </p:spPr>
        <p:txBody>
          <a:bodyPr>
            <a:normAutofit fontScale="90000"/>
          </a:bodyPr>
          <a:lstStyle/>
          <a:p>
            <a:pPr algn="l"/>
            <a:r>
              <a:rPr lang="en-US" dirty="0" smtClean="0">
                <a:solidFill>
                  <a:schemeClr val="tx2"/>
                </a:solidFill>
              </a:rPr>
              <a:t/>
            </a:r>
            <a:br>
              <a:rPr lang="en-US" dirty="0" smtClean="0">
                <a:solidFill>
                  <a:schemeClr val="tx2"/>
                </a:solidFill>
              </a:rPr>
            </a:br>
            <a:r>
              <a:rPr lang="en-US" dirty="0" smtClean="0">
                <a:solidFill>
                  <a:schemeClr val="tx1"/>
                </a:solidFill>
              </a:rPr>
              <a:t/>
            </a:r>
            <a:br>
              <a:rPr lang="en-US" dirty="0" smtClean="0">
                <a:solidFill>
                  <a:schemeClr val="tx1"/>
                </a:solidFill>
              </a:rPr>
            </a:br>
            <a:r>
              <a:rPr lang="en-US" sz="2700" dirty="0" smtClean="0">
                <a:solidFill>
                  <a:schemeClr val="tx1"/>
                </a:solidFill>
              </a:rPr>
              <a:t>purpose: </a:t>
            </a:r>
            <a:r>
              <a:rPr lang="en-US" sz="2700" cap="none" dirty="0" smtClean="0">
                <a:solidFill>
                  <a:schemeClr val="tx1"/>
                </a:solidFill>
              </a:rPr>
              <a:t>Develop rapport with a survivor and build a foundation for a healing relationship </a:t>
            </a:r>
            <a:r>
              <a:rPr lang="en-US" dirty="0" smtClean="0">
                <a:solidFill>
                  <a:schemeClr val="tx1"/>
                </a:solidFill>
              </a:rPr>
              <a:t/>
            </a:r>
            <a:br>
              <a:rPr lang="en-US" dirty="0" smtClean="0">
                <a:solidFill>
                  <a:schemeClr val="tx1"/>
                </a:solidFill>
              </a:rPr>
            </a:br>
            <a:r>
              <a:rPr lang="en-US" dirty="0" smtClean="0">
                <a:solidFill>
                  <a:schemeClr val="tx2"/>
                </a:solidFill>
              </a:rPr>
              <a:t> </a:t>
            </a:r>
            <a:endParaRPr lang="en-US" dirty="0">
              <a:solidFill>
                <a:schemeClr val="tx2"/>
              </a:solidFill>
            </a:endParaRPr>
          </a:p>
        </p:txBody>
      </p:sp>
      <p:sp>
        <p:nvSpPr>
          <p:cNvPr id="3" name="Content Placeholder 2"/>
          <p:cNvSpPr>
            <a:spLocks noGrp="1"/>
          </p:cNvSpPr>
          <p:nvPr>
            <p:ph idx="1"/>
          </p:nvPr>
        </p:nvSpPr>
        <p:spPr>
          <a:xfrm>
            <a:off x="1008173" y="2598792"/>
            <a:ext cx="9720262" cy="4022725"/>
          </a:xfrm>
        </p:spPr>
        <p:txBody>
          <a:bodyPr/>
          <a:lstStyle/>
          <a:p>
            <a:pPr marL="285750" marR="0" indent="-285750">
              <a:lnSpc>
                <a:spcPct val="115000"/>
              </a:lnSpc>
              <a:spcBef>
                <a:spcPts val="0"/>
              </a:spcBef>
              <a:spcAft>
                <a:spcPts val="0"/>
              </a:spcAft>
              <a:buFont typeface="Wingdings" panose="05000000000000000000" pitchFamily="2" charset="2"/>
              <a:buChar char="ü"/>
            </a:pPr>
            <a:r>
              <a:rPr lang="en-US" b="1" dirty="0" smtClean="0">
                <a:solidFill>
                  <a:schemeClr val="tx1"/>
                </a:solidFill>
                <a:ea typeface="Calibri" panose="020F0502020204030204" pitchFamily="34" charset="0"/>
                <a:cs typeface="Times New Roman" panose="02020603050405020304" pitchFamily="18" charset="0"/>
              </a:rPr>
              <a:t>Greet and comfort the survivor</a:t>
            </a:r>
            <a:endParaRPr lang="en-US" sz="1600" dirty="0" smtClean="0">
              <a:solidFill>
                <a:schemeClr val="tx1"/>
              </a:solidFill>
              <a:ea typeface="Calibri" panose="020F0502020204030204" pitchFamily="34" charset="0"/>
              <a:cs typeface="Times New Roman" panose="02020603050405020304" pitchFamily="18" charset="0"/>
            </a:endParaRPr>
          </a:p>
          <a:p>
            <a:pPr marL="285750" marR="0" indent="-285750">
              <a:lnSpc>
                <a:spcPct val="115000"/>
              </a:lnSpc>
              <a:spcBef>
                <a:spcPts val="0"/>
              </a:spcBef>
              <a:spcAft>
                <a:spcPts val="0"/>
              </a:spcAft>
              <a:buFont typeface="Wingdings" panose="05000000000000000000" pitchFamily="2" charset="2"/>
              <a:buChar char="ü"/>
            </a:pPr>
            <a:r>
              <a:rPr lang="en-US" b="1" dirty="0" smtClean="0">
                <a:solidFill>
                  <a:schemeClr val="tx1"/>
                </a:solidFill>
                <a:ea typeface="Calibri" panose="020F0502020204030204" pitchFamily="34" charset="0"/>
                <a:cs typeface="Times New Roman" panose="02020603050405020304" pitchFamily="18" charset="0"/>
              </a:rPr>
              <a:t>Begin building a relationship with the survivor</a:t>
            </a:r>
            <a:endParaRPr lang="en-US" sz="1600" dirty="0" smtClean="0">
              <a:solidFill>
                <a:schemeClr val="tx1"/>
              </a:solidFill>
              <a:ea typeface="Calibri" panose="020F0502020204030204" pitchFamily="34" charset="0"/>
              <a:cs typeface="Times New Roman" panose="02020603050405020304" pitchFamily="18" charset="0"/>
            </a:endParaRPr>
          </a:p>
          <a:p>
            <a:pPr marL="285750" marR="0" indent="-285750">
              <a:lnSpc>
                <a:spcPct val="115000"/>
              </a:lnSpc>
              <a:spcBef>
                <a:spcPts val="0"/>
              </a:spcBef>
              <a:spcAft>
                <a:spcPts val="0"/>
              </a:spcAft>
              <a:buFont typeface="Wingdings" panose="05000000000000000000" pitchFamily="2" charset="2"/>
              <a:buChar char="ü"/>
            </a:pPr>
            <a:r>
              <a:rPr lang="en-US" b="1" dirty="0" smtClean="0">
                <a:solidFill>
                  <a:schemeClr val="tx1"/>
                </a:solidFill>
                <a:ea typeface="Calibri" panose="020F0502020204030204" pitchFamily="34" charset="0"/>
                <a:cs typeface="Times New Roman" panose="02020603050405020304" pitchFamily="18" charset="0"/>
              </a:rPr>
              <a:t>Communicate in a warm and open way</a:t>
            </a:r>
            <a:endParaRPr lang="en-US" sz="1600" dirty="0" smtClean="0">
              <a:solidFill>
                <a:schemeClr val="tx1"/>
              </a:solidFill>
              <a:ea typeface="Calibri" panose="020F0502020204030204" pitchFamily="34" charset="0"/>
              <a:cs typeface="Times New Roman" panose="02020603050405020304" pitchFamily="18" charset="0"/>
            </a:endParaRPr>
          </a:p>
          <a:p>
            <a:pPr marL="285750" marR="0" indent="-285750">
              <a:lnSpc>
                <a:spcPct val="115000"/>
              </a:lnSpc>
              <a:spcBef>
                <a:spcPts val="0"/>
              </a:spcBef>
              <a:spcAft>
                <a:spcPts val="0"/>
              </a:spcAft>
              <a:buFont typeface="Wingdings" panose="05000000000000000000" pitchFamily="2" charset="2"/>
              <a:buChar char="ü"/>
            </a:pPr>
            <a:r>
              <a:rPr lang="en-US" b="1" dirty="0" smtClean="0">
                <a:solidFill>
                  <a:schemeClr val="tx1"/>
                </a:solidFill>
                <a:ea typeface="Calibri" panose="020F0502020204030204" pitchFamily="34" charset="0"/>
                <a:cs typeface="Times New Roman" panose="02020603050405020304" pitchFamily="18" charset="0"/>
              </a:rPr>
              <a:t>Get informed consent from the survivor to provide case management services: </a:t>
            </a:r>
            <a:endParaRPr lang="en-US" sz="1600" dirty="0" smtClean="0">
              <a:solidFill>
                <a:schemeClr val="tx1"/>
              </a:solidFill>
              <a:ea typeface="Calibri" panose="020F0502020204030204" pitchFamily="34" charset="0"/>
              <a:cs typeface="Times New Roman" panose="02020603050405020304" pitchFamily="18" charset="0"/>
            </a:endParaRPr>
          </a:p>
          <a:p>
            <a:pPr marL="742950" marR="0" indent="-285750">
              <a:lnSpc>
                <a:spcPct val="115000"/>
              </a:lnSpc>
              <a:spcBef>
                <a:spcPts val="0"/>
              </a:spcBef>
              <a:spcAft>
                <a:spcPts val="0"/>
              </a:spcAft>
              <a:buFont typeface="Wingdings" panose="05000000000000000000" pitchFamily="2" charset="2"/>
              <a:buChar char="ü"/>
            </a:pPr>
            <a:r>
              <a:rPr lang="en-US" dirty="0" smtClean="0">
                <a:solidFill>
                  <a:schemeClr val="tx1"/>
                </a:solidFill>
                <a:ea typeface="Calibri" panose="020F0502020204030204" pitchFamily="34" charset="0"/>
                <a:cs typeface="Times New Roman" panose="02020603050405020304" pitchFamily="18" charset="0"/>
              </a:rPr>
              <a:t>Explain case management process</a:t>
            </a:r>
            <a:endParaRPr lang="en-US" sz="1600" dirty="0" smtClean="0">
              <a:solidFill>
                <a:schemeClr val="tx1"/>
              </a:solidFill>
              <a:ea typeface="Calibri" panose="020F0502020204030204" pitchFamily="34" charset="0"/>
              <a:cs typeface="Times New Roman" panose="02020603050405020304" pitchFamily="18" charset="0"/>
            </a:endParaRPr>
          </a:p>
          <a:p>
            <a:pPr marL="742950" marR="0" indent="-285750">
              <a:lnSpc>
                <a:spcPct val="115000"/>
              </a:lnSpc>
              <a:spcBef>
                <a:spcPts val="0"/>
              </a:spcBef>
              <a:spcAft>
                <a:spcPts val="0"/>
              </a:spcAft>
              <a:buFont typeface="Wingdings" panose="05000000000000000000" pitchFamily="2" charset="2"/>
              <a:buChar char="ü"/>
            </a:pPr>
            <a:r>
              <a:rPr lang="en-US" dirty="0" smtClean="0">
                <a:solidFill>
                  <a:schemeClr val="tx1"/>
                </a:solidFill>
                <a:ea typeface="Calibri" panose="020F0502020204030204" pitchFamily="34" charset="0"/>
                <a:cs typeface="Times New Roman" panose="02020603050405020304" pitchFamily="18" charset="0"/>
              </a:rPr>
              <a:t>Explain confidentiality and exceptions</a:t>
            </a:r>
            <a:endParaRPr lang="en-US" sz="1600" dirty="0" smtClean="0">
              <a:solidFill>
                <a:schemeClr val="tx1"/>
              </a:solidFill>
              <a:ea typeface="Calibri" panose="020F0502020204030204" pitchFamily="34" charset="0"/>
              <a:cs typeface="Times New Roman" panose="02020603050405020304" pitchFamily="18" charset="0"/>
            </a:endParaRPr>
          </a:p>
          <a:p>
            <a:pPr marL="742950" marR="0" indent="-285750">
              <a:lnSpc>
                <a:spcPct val="115000"/>
              </a:lnSpc>
              <a:spcBef>
                <a:spcPts val="0"/>
              </a:spcBef>
              <a:spcAft>
                <a:spcPts val="0"/>
              </a:spcAft>
              <a:buFont typeface="Wingdings" panose="05000000000000000000" pitchFamily="2" charset="2"/>
              <a:buChar char="ü"/>
            </a:pPr>
            <a:r>
              <a:rPr lang="en-US" dirty="0" smtClean="0">
                <a:solidFill>
                  <a:schemeClr val="tx1"/>
                </a:solidFill>
                <a:ea typeface="Calibri" panose="020F0502020204030204" pitchFamily="34" charset="0"/>
                <a:cs typeface="Times New Roman" panose="02020603050405020304" pitchFamily="18" charset="0"/>
              </a:rPr>
              <a:t>Explain survivor’s rights</a:t>
            </a:r>
            <a:endParaRPr lang="en-US" sz="1600" dirty="0" smtClean="0">
              <a:solidFill>
                <a:schemeClr val="tx1"/>
              </a:solidFill>
              <a:ea typeface="Calibri" panose="020F0502020204030204" pitchFamily="34" charset="0"/>
              <a:cs typeface="Times New Roman" panose="02020603050405020304" pitchFamily="18" charset="0"/>
            </a:endParaRPr>
          </a:p>
          <a:p>
            <a:pPr marL="742950" marR="0" indent="-285750">
              <a:lnSpc>
                <a:spcPct val="115000"/>
              </a:lnSpc>
              <a:spcBef>
                <a:spcPts val="0"/>
              </a:spcBef>
              <a:spcAft>
                <a:spcPts val="0"/>
              </a:spcAft>
              <a:buFont typeface="Wingdings" panose="05000000000000000000" pitchFamily="2" charset="2"/>
              <a:buChar char="ü"/>
            </a:pPr>
            <a:r>
              <a:rPr lang="en-US" dirty="0" smtClean="0">
                <a:solidFill>
                  <a:schemeClr val="tx1"/>
                </a:solidFill>
                <a:ea typeface="Calibri" panose="020F0502020204030204" pitchFamily="34" charset="0"/>
                <a:cs typeface="Times New Roman" panose="02020603050405020304" pitchFamily="18" charset="0"/>
              </a:rPr>
              <a:t>Ask and answer questions</a:t>
            </a:r>
            <a:endParaRPr lang="en-US" sz="1600" dirty="0" smtClean="0">
              <a:solidFill>
                <a:schemeClr val="tx1"/>
              </a:solidFill>
              <a:ea typeface="Calibri" panose="020F0502020204030204" pitchFamily="34" charset="0"/>
              <a:cs typeface="Times New Roman" panose="02020603050405020304" pitchFamily="18" charset="0"/>
            </a:endParaRPr>
          </a:p>
          <a:p>
            <a:pPr marL="742950" marR="0" indent="-285750">
              <a:lnSpc>
                <a:spcPct val="115000"/>
              </a:lnSpc>
              <a:spcBef>
                <a:spcPts val="0"/>
              </a:spcBef>
              <a:spcAft>
                <a:spcPts val="1000"/>
              </a:spcAft>
              <a:buFont typeface="Wingdings" panose="05000000000000000000" pitchFamily="2" charset="2"/>
              <a:buChar char="ü"/>
            </a:pPr>
            <a:r>
              <a:rPr lang="en-US" dirty="0" smtClean="0">
                <a:solidFill>
                  <a:schemeClr val="tx1"/>
                </a:solidFill>
                <a:ea typeface="Calibri" panose="020F0502020204030204" pitchFamily="34" charset="0"/>
                <a:cs typeface="Times New Roman" panose="02020603050405020304" pitchFamily="18" charset="0"/>
              </a:rPr>
              <a:t>Use consent form</a:t>
            </a:r>
            <a:endParaRPr lang="en-US" sz="1600" dirty="0" smtClean="0">
              <a:solidFill>
                <a:schemeClr val="tx1"/>
              </a:solidFill>
              <a:ea typeface="Calibri" panose="020F0502020204030204" pitchFamily="34" charset="0"/>
              <a:cs typeface="Times New Roman" panose="02020603050405020304" pitchFamily="18" charset="0"/>
            </a:endParaRPr>
          </a:p>
          <a:p>
            <a:pPr>
              <a:buNone/>
            </a:pPr>
            <a:endParaRPr lang="en-US" dirty="0">
              <a:solidFill>
                <a:schemeClr val="tx1"/>
              </a:solidFill>
            </a:endParaRPr>
          </a:p>
        </p:txBody>
      </p:sp>
      <p:sp>
        <p:nvSpPr>
          <p:cNvPr id="6" name="TextBox 5"/>
          <p:cNvSpPr txBox="1"/>
          <p:nvPr/>
        </p:nvSpPr>
        <p:spPr>
          <a:xfrm>
            <a:off x="457200" y="472966"/>
            <a:ext cx="10641724" cy="646331"/>
          </a:xfrm>
          <a:prstGeom prst="rect">
            <a:avLst/>
          </a:prstGeom>
          <a:noFill/>
        </p:spPr>
        <p:txBody>
          <a:bodyPr wrap="square" rtlCol="0">
            <a:spAutoFit/>
          </a:bodyPr>
          <a:lstStyle/>
          <a:p>
            <a:r>
              <a:rPr lang="en-US" sz="3600" cap="all" spc="100" dirty="0" smtClean="0">
                <a:solidFill>
                  <a:srgbClr val="FFFFFF"/>
                </a:solidFill>
                <a:latin typeface="Franklin Gothic Medium"/>
                <a:ea typeface="MS PGothic" pitchFamily="34" charset="-128"/>
              </a:rPr>
              <a:t>Step 1: INTRODUCTION AND ENGAGEMENT</a:t>
            </a:r>
            <a:endParaRPr lang="en-US" dirty="0"/>
          </a:p>
        </p:txBody>
      </p:sp>
    </p:spTree>
    <p:extLst>
      <p:ext uri="{BB962C8B-B14F-4D97-AF65-F5344CB8AC3E}">
        <p14:creationId xmlns="" xmlns:p14="http://schemas.microsoft.com/office/powerpoint/2010/main" val="1158676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222" y="2705409"/>
            <a:ext cx="4769556" cy="1545564"/>
          </a:xfrm>
        </p:spPr>
        <p:txBody>
          <a:bodyPr>
            <a:normAutofit fontScale="90000"/>
          </a:bodyPr>
          <a:lstStyle/>
          <a:p>
            <a:r>
              <a:rPr lang="en-US" dirty="0" smtClean="0"/>
              <a:t>Activity:</a:t>
            </a:r>
            <a:br>
              <a:rPr lang="en-US" dirty="0" smtClean="0"/>
            </a:br>
            <a:r>
              <a:rPr lang="en-US" dirty="0" smtClean="0"/>
              <a:t>greet </a:t>
            </a:r>
            <a:r>
              <a:rPr lang="en-US" dirty="0" smtClean="0"/>
              <a:t>and </a:t>
            </a:r>
            <a:r>
              <a:rPr lang="en-US" dirty="0" smtClean="0"/>
              <a:t>comfort</a:t>
            </a:r>
            <a:endParaRPr lang="en-US" dirty="0"/>
          </a:p>
        </p:txBody>
      </p:sp>
      <p:sp>
        <p:nvSpPr>
          <p:cNvPr id="3" name="Content Placeholder 2"/>
          <p:cNvSpPr>
            <a:spLocks noGrp="1"/>
          </p:cNvSpPr>
          <p:nvPr>
            <p:ph idx="1"/>
          </p:nvPr>
        </p:nvSpPr>
        <p:spPr/>
        <p:txBody>
          <a:bodyPr/>
          <a:lstStyle/>
          <a:p>
            <a:pPr algn="ctr"/>
            <a:endParaRPr lang="en-US" sz="2400" dirty="0" smtClean="0">
              <a:solidFill>
                <a:schemeClr val="tx1"/>
              </a:solidFill>
            </a:endParaRPr>
          </a:p>
          <a:p>
            <a:r>
              <a:rPr lang="en-US" sz="2400" dirty="0" smtClean="0">
                <a:solidFill>
                  <a:schemeClr val="tx1"/>
                </a:solidFill>
              </a:rPr>
              <a:t>Observe the two role plays on your own. Once the role plays are finished, get into small groups of no more than 5 people and discuss what you </a:t>
            </a:r>
            <a:r>
              <a:rPr lang="en-US" sz="2400" b="1" dirty="0" smtClean="0">
                <a:solidFill>
                  <a:schemeClr val="tx1"/>
                </a:solidFill>
              </a:rPr>
              <a:t>liked and didn’t like</a:t>
            </a:r>
            <a:r>
              <a:rPr lang="en-US" sz="2400" dirty="0" smtClean="0">
                <a:solidFill>
                  <a:schemeClr val="tx1"/>
                </a:solidFill>
              </a:rPr>
              <a:t> about the caseworker’s approach in the role plays. Then, as a group, write down </a:t>
            </a:r>
            <a:r>
              <a:rPr lang="en-US" sz="2400" b="1" dirty="0" smtClean="0">
                <a:solidFill>
                  <a:schemeClr val="tx1"/>
                </a:solidFill>
              </a:rPr>
              <a:t>three things that you think caseworkers can do/say/show to create a comfortable space for clients</a:t>
            </a:r>
            <a:r>
              <a:rPr lang="en-US" sz="2400" dirty="0" smtClean="0">
                <a:solidFill>
                  <a:schemeClr val="tx1"/>
                </a:solidFill>
              </a:rPr>
              <a:t>.</a:t>
            </a:r>
          </a:p>
          <a:p>
            <a:endParaRPr lang="en-US" dirty="0">
              <a:solidFill>
                <a:schemeClr val="tx1"/>
              </a:solidFill>
            </a:endParaRPr>
          </a:p>
        </p:txBody>
      </p:sp>
    </p:spTree>
    <p:extLst>
      <p:ext uri="{BB962C8B-B14F-4D97-AF65-F5344CB8AC3E}">
        <p14:creationId xmlns="" xmlns:p14="http://schemas.microsoft.com/office/powerpoint/2010/main" val="41305829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Greet and comfort/relationship building</a:t>
            </a:r>
            <a:endParaRPr lang="en-US" dirty="0"/>
          </a:p>
        </p:txBody>
      </p:sp>
      <p:sp>
        <p:nvSpPr>
          <p:cNvPr id="3" name="Content Placeholder 2"/>
          <p:cNvSpPr>
            <a:spLocks noGrp="1"/>
          </p:cNvSpPr>
          <p:nvPr>
            <p:ph idx="1"/>
          </p:nvPr>
        </p:nvSpPr>
        <p:spPr>
          <a:xfrm>
            <a:off x="282959" y="2033752"/>
            <a:ext cx="5644875" cy="4022725"/>
          </a:xfrm>
        </p:spPr>
        <p:txBody>
          <a:bodyPr>
            <a:normAutofit/>
          </a:bodyPr>
          <a:lstStyle/>
          <a:p>
            <a:pPr indent="-457200">
              <a:buNone/>
            </a:pPr>
            <a:r>
              <a:rPr lang="en-US" sz="2400" b="1" dirty="0" smtClean="0">
                <a:solidFill>
                  <a:schemeClr val="tx1"/>
                </a:solidFill>
              </a:rPr>
              <a:t>Create a comfortable, safe and private </a:t>
            </a:r>
            <a:r>
              <a:rPr lang="en-US" sz="2400" b="1" dirty="0" smtClean="0">
                <a:solidFill>
                  <a:schemeClr val="tx1"/>
                </a:solidFill>
              </a:rPr>
              <a:t>environment</a:t>
            </a:r>
          </a:p>
          <a:p>
            <a:pPr indent="-457200"/>
            <a:endParaRPr lang="en-US" sz="2800" dirty="0" smtClean="0">
              <a:solidFill>
                <a:schemeClr val="tx1"/>
              </a:solidFill>
            </a:endParaRPr>
          </a:p>
          <a:p>
            <a:pPr lvl="1" indent="-457200">
              <a:buClr>
                <a:schemeClr val="accent4">
                  <a:lumMod val="75000"/>
                </a:schemeClr>
              </a:buClr>
              <a:buFont typeface="Arial" panose="020B0604020202020204" pitchFamily="34" charset="0"/>
              <a:buChar char="•"/>
            </a:pPr>
            <a:r>
              <a:rPr lang="en-US" sz="2400" dirty="0" smtClean="0">
                <a:solidFill>
                  <a:schemeClr val="tx1"/>
                </a:solidFill>
              </a:rPr>
              <a:t>Physical space is private</a:t>
            </a:r>
          </a:p>
          <a:p>
            <a:pPr lvl="1" indent="-457200">
              <a:buClr>
                <a:schemeClr val="accent4">
                  <a:lumMod val="75000"/>
                </a:schemeClr>
              </a:buClr>
              <a:buFont typeface="Arial" panose="020B0604020202020204" pitchFamily="34" charset="0"/>
              <a:buChar char="•"/>
            </a:pPr>
            <a:r>
              <a:rPr lang="en-US" sz="2400" dirty="0" smtClean="0">
                <a:solidFill>
                  <a:schemeClr val="tx1"/>
                </a:solidFill>
              </a:rPr>
              <a:t>Be warm, calm and open</a:t>
            </a:r>
          </a:p>
          <a:p>
            <a:pPr lvl="1" indent="-457200">
              <a:buClr>
                <a:schemeClr val="accent4">
                  <a:lumMod val="75000"/>
                </a:schemeClr>
              </a:buClr>
              <a:buFont typeface="Arial" panose="020B0604020202020204" pitchFamily="34" charset="0"/>
              <a:buChar char="•"/>
            </a:pPr>
            <a:r>
              <a:rPr lang="en-US" sz="2400" dirty="0" smtClean="0">
                <a:solidFill>
                  <a:schemeClr val="tx1"/>
                </a:solidFill>
              </a:rPr>
              <a:t>Introduce yourself and explain who you are </a:t>
            </a:r>
            <a:endParaRPr lang="en-US" sz="2400" dirty="0">
              <a:solidFill>
                <a:schemeClr val="tx1"/>
              </a:solidFill>
            </a:endParaRPr>
          </a:p>
        </p:txBody>
      </p:sp>
      <p:sp>
        <p:nvSpPr>
          <p:cNvPr id="4" name="Oval Callout 3"/>
          <p:cNvSpPr/>
          <p:nvPr/>
        </p:nvSpPr>
        <p:spPr>
          <a:xfrm>
            <a:off x="5929745" y="1749923"/>
            <a:ext cx="5818909" cy="3747931"/>
          </a:xfrm>
          <a:prstGeom prst="wedgeEllipseCallou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 name="TextBox 4"/>
          <p:cNvSpPr txBox="1"/>
          <p:nvPr/>
        </p:nvSpPr>
        <p:spPr>
          <a:xfrm>
            <a:off x="6359236" y="2247513"/>
            <a:ext cx="5084620" cy="2800767"/>
          </a:xfrm>
          <a:prstGeom prst="rect">
            <a:avLst/>
          </a:prstGeom>
          <a:noFill/>
        </p:spPr>
        <p:txBody>
          <a:bodyPr wrap="square" rtlCol="0">
            <a:spAutoFit/>
          </a:bodyPr>
          <a:lstStyle/>
          <a:p>
            <a:pPr algn="ctr"/>
            <a:r>
              <a:rPr lang="en-US" sz="2200" dirty="0" smtClean="0"/>
              <a:t>Hello, my name is Aisha and I am a caseworker here. I talk to many women every day who are experiencing troubles in their lives. I am very glad that you came here today. I am here to listen and discuss with you what help you may want. Before we begin, there are a few things that I want to tell you about. </a:t>
            </a:r>
            <a:endParaRPr lang="en-US" sz="2200" dirty="0"/>
          </a:p>
        </p:txBody>
      </p:sp>
    </p:spTree>
    <p:extLst>
      <p:ext uri="{BB962C8B-B14F-4D97-AF65-F5344CB8AC3E}">
        <p14:creationId xmlns="" xmlns:p14="http://schemas.microsoft.com/office/powerpoint/2010/main" val="13473572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informed consent</a:t>
            </a:r>
            <a:br>
              <a:rPr lang="en-US" dirty="0" smtClean="0"/>
            </a:br>
            <a:r>
              <a:rPr lang="en-US" dirty="0" smtClean="0"/>
              <a:t> Activity </a:t>
            </a:r>
            <a:endParaRPr lang="en-US" dirty="0"/>
          </a:p>
        </p:txBody>
      </p:sp>
      <p:sp>
        <p:nvSpPr>
          <p:cNvPr id="3" name="Content Placeholder 2"/>
          <p:cNvSpPr>
            <a:spLocks noGrp="1"/>
          </p:cNvSpPr>
          <p:nvPr>
            <p:ph idx="1"/>
          </p:nvPr>
        </p:nvSpPr>
        <p:spPr>
          <a:xfrm>
            <a:off x="6989233" y="462008"/>
            <a:ext cx="4478866" cy="5053469"/>
          </a:xfrm>
        </p:spPr>
        <p:txBody>
          <a:bodyPr>
            <a:normAutofit/>
          </a:bodyPr>
          <a:lstStyle/>
          <a:p>
            <a:pPr marL="0" indent="0">
              <a:buNone/>
            </a:pPr>
            <a:endParaRPr lang="en-US" sz="2400" dirty="0" smtClean="0">
              <a:solidFill>
                <a:schemeClr val="tx1"/>
              </a:solidFill>
            </a:endParaRPr>
          </a:p>
          <a:p>
            <a:pPr marL="0" indent="0">
              <a:buNone/>
            </a:pPr>
            <a:r>
              <a:rPr lang="en-US" sz="2400" dirty="0">
                <a:solidFill>
                  <a:schemeClr val="tx1"/>
                </a:solidFill>
              </a:rPr>
              <a:t>C</a:t>
            </a:r>
            <a:r>
              <a:rPr lang="en-US" sz="2400" dirty="0" smtClean="0">
                <a:solidFill>
                  <a:schemeClr val="tx1"/>
                </a:solidFill>
              </a:rPr>
              <a:t>ome up with a </a:t>
            </a:r>
            <a:r>
              <a:rPr lang="en-US" sz="2400" b="1" dirty="0" smtClean="0">
                <a:solidFill>
                  <a:schemeClr val="tx1"/>
                </a:solidFill>
              </a:rPr>
              <a:t>definition of informed consent</a:t>
            </a:r>
            <a:r>
              <a:rPr lang="en-US" sz="2400" dirty="0" smtClean="0">
                <a:solidFill>
                  <a:schemeClr val="tx1"/>
                </a:solidFill>
              </a:rPr>
              <a:t>. After you have written your definition, discuss </a:t>
            </a:r>
            <a:r>
              <a:rPr lang="en-US" sz="2400" b="1" dirty="0" smtClean="0">
                <a:solidFill>
                  <a:schemeClr val="tx1"/>
                </a:solidFill>
              </a:rPr>
              <a:t>why informed consent is important</a:t>
            </a:r>
            <a:r>
              <a:rPr lang="en-US" sz="2400" dirty="0" smtClean="0">
                <a:solidFill>
                  <a:schemeClr val="tx1"/>
                </a:solidFill>
              </a:rPr>
              <a:t>. Be prepared to share with the larger group. </a:t>
            </a:r>
            <a:endParaRPr lang="en-US" sz="2400" dirty="0">
              <a:solidFill>
                <a:schemeClr val="tx1"/>
              </a:solidFill>
            </a:endParaRPr>
          </a:p>
        </p:txBody>
      </p:sp>
    </p:spTree>
    <p:extLst>
      <p:ext uri="{BB962C8B-B14F-4D97-AF65-F5344CB8AC3E}">
        <p14:creationId xmlns="" xmlns:p14="http://schemas.microsoft.com/office/powerpoint/2010/main" val="24315569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Informed consent</a:t>
            </a:r>
            <a:endParaRPr lang="en-US" dirty="0"/>
          </a:p>
        </p:txBody>
      </p:sp>
      <p:sp>
        <p:nvSpPr>
          <p:cNvPr id="3" name="Content Placeholder 2"/>
          <p:cNvSpPr>
            <a:spLocks noGrp="1"/>
          </p:cNvSpPr>
          <p:nvPr>
            <p:ph idx="1"/>
          </p:nvPr>
        </p:nvSpPr>
        <p:spPr>
          <a:xfrm>
            <a:off x="947738" y="2247900"/>
            <a:ext cx="9720262" cy="4022725"/>
          </a:xfrm>
        </p:spPr>
        <p:txBody>
          <a:bodyPr>
            <a:normAutofit/>
          </a:bodyPr>
          <a:lstStyle/>
          <a:p>
            <a:pPr algn="ctr"/>
            <a:r>
              <a:rPr lang="en-US" sz="2800" dirty="0" smtClean="0">
                <a:solidFill>
                  <a:schemeClr val="tx1"/>
                </a:solidFill>
              </a:rPr>
              <a:t>The voluntary agreement of an individual who has the legal capacity to give consent. </a:t>
            </a:r>
          </a:p>
          <a:p>
            <a:r>
              <a:rPr lang="en-US" sz="2800" dirty="0" smtClean="0">
                <a:solidFill>
                  <a:schemeClr val="tx1"/>
                </a:solidFill>
              </a:rPr>
              <a:t>The survivor must:</a:t>
            </a:r>
          </a:p>
          <a:p>
            <a:pPr lvl="1"/>
            <a:r>
              <a:rPr lang="en-US" sz="2400" dirty="0" smtClean="0">
                <a:solidFill>
                  <a:schemeClr val="tx1"/>
                </a:solidFill>
              </a:rPr>
              <a:t>have the capacity and maturity to know about and understand the services being offered </a:t>
            </a:r>
            <a:endParaRPr lang="en-US" sz="2400" dirty="0">
              <a:solidFill>
                <a:schemeClr val="tx1"/>
              </a:solidFill>
            </a:endParaRPr>
          </a:p>
          <a:p>
            <a:pPr lvl="1"/>
            <a:r>
              <a:rPr lang="en-US" sz="2400" dirty="0" smtClean="0">
                <a:solidFill>
                  <a:schemeClr val="tx1"/>
                </a:solidFill>
              </a:rPr>
              <a:t>be legally able to give her consent </a:t>
            </a:r>
            <a:endParaRPr lang="en-US" sz="2400" dirty="0">
              <a:solidFill>
                <a:schemeClr val="tx1"/>
              </a:solidFill>
            </a:endParaRPr>
          </a:p>
        </p:txBody>
      </p:sp>
    </p:spTree>
    <p:extLst>
      <p:ext uri="{BB962C8B-B14F-4D97-AF65-F5344CB8AC3E}">
        <p14:creationId xmlns="" xmlns:p14="http://schemas.microsoft.com/office/powerpoint/2010/main" val="5339756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1009</TotalTime>
  <Words>4226</Words>
  <Application>Microsoft Office PowerPoint</Application>
  <PresentationFormat>Custom</PresentationFormat>
  <Paragraphs>275</Paragraphs>
  <Slides>22</Slides>
  <Notes>22</Notes>
  <HiddenSlides>0</HiddenSlides>
  <MMClips>0</MMClips>
  <ScaleCrop>false</ScaleCrop>
  <HeadingPairs>
    <vt:vector size="4" baseType="variant">
      <vt:variant>
        <vt:lpstr>Theme</vt:lpstr>
      </vt:variant>
      <vt:variant>
        <vt:i4>3</vt:i4>
      </vt:variant>
      <vt:variant>
        <vt:lpstr>Slide Titles</vt:lpstr>
      </vt:variant>
      <vt:variant>
        <vt:i4>22</vt:i4>
      </vt:variant>
    </vt:vector>
  </HeadingPairs>
  <TitlesOfParts>
    <vt:vector size="25" baseType="lpstr">
      <vt:lpstr>IRC-Module-Template-V2</vt:lpstr>
      <vt:lpstr>1_IRC-Module-Template-V2</vt:lpstr>
      <vt:lpstr>2_IRC-Module-Template-V2</vt:lpstr>
      <vt:lpstr>Slide 1</vt:lpstr>
      <vt:lpstr>STEP 1: INTRODUCTION AND ENGAGEMENT</vt:lpstr>
      <vt:lpstr>Objectives </vt:lpstr>
      <vt:lpstr>steps of Survivor-centered case management</vt:lpstr>
      <vt:lpstr>  purpose: Develop rapport with a survivor and build a foundation for a healing relationship   </vt:lpstr>
      <vt:lpstr>Activity: greet and comfort</vt:lpstr>
      <vt:lpstr>Greet and comfort/relationship building</vt:lpstr>
      <vt:lpstr>informed consent  Activity </vt:lpstr>
      <vt:lpstr>Informed consent</vt:lpstr>
      <vt:lpstr>Why do we need informed consent?</vt:lpstr>
      <vt:lpstr>When do we obtain informed consent?</vt:lpstr>
      <vt:lpstr>How do we obtain informed consent </vt:lpstr>
      <vt:lpstr>Activity: Defining case management </vt:lpstr>
      <vt:lpstr>Consent – Explain case management</vt:lpstr>
      <vt:lpstr>Consent – Confidentiality and exceptions</vt:lpstr>
      <vt:lpstr>Consent – Storage of client information</vt:lpstr>
      <vt:lpstr>Safe data management &amp; storage</vt:lpstr>
      <vt:lpstr>Activity:  Survivor’s rights</vt:lpstr>
      <vt:lpstr>Consent – Survivor’s rights</vt:lpstr>
      <vt:lpstr>Consent – Questions and permission</vt:lpstr>
      <vt:lpstr>Activity: PUTTING IT ALL TOGETHER</vt:lpstr>
      <vt:lpstr>closing</vt:lpstr>
    </vt:vector>
  </TitlesOfParts>
  <Company>IRC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IRCAdmin</cp:lastModifiedBy>
  <cp:revision>63</cp:revision>
  <dcterms:created xsi:type="dcterms:W3CDTF">2016-02-16T15:51:51Z</dcterms:created>
  <dcterms:modified xsi:type="dcterms:W3CDTF">2017-04-25T12:49:06Z</dcterms:modified>
</cp:coreProperties>
</file>